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4"/>
  </p:notesMasterIdLst>
  <p:sldIdLst>
    <p:sldId id="264" r:id="rId2"/>
    <p:sldId id="257" r:id="rId3"/>
    <p:sldId id="363" r:id="rId4"/>
    <p:sldId id="314" r:id="rId5"/>
    <p:sldId id="346" r:id="rId6"/>
    <p:sldId id="294" r:id="rId7"/>
    <p:sldId id="327" r:id="rId8"/>
    <p:sldId id="328" r:id="rId9"/>
    <p:sldId id="329" r:id="rId10"/>
    <p:sldId id="330" r:id="rId11"/>
    <p:sldId id="331" r:id="rId12"/>
    <p:sldId id="332" r:id="rId13"/>
    <p:sldId id="333" r:id="rId14"/>
    <p:sldId id="334" r:id="rId15"/>
    <p:sldId id="335" r:id="rId16"/>
    <p:sldId id="336" r:id="rId17"/>
    <p:sldId id="337" r:id="rId18"/>
    <p:sldId id="338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55" r:id="rId27"/>
    <p:sldId id="354" r:id="rId28"/>
    <p:sldId id="293" r:id="rId29"/>
    <p:sldId id="364" r:id="rId30"/>
    <p:sldId id="367" r:id="rId31"/>
    <p:sldId id="349" r:id="rId32"/>
    <p:sldId id="366" r:id="rId33"/>
    <p:sldId id="368" r:id="rId34"/>
    <p:sldId id="350" r:id="rId35"/>
    <p:sldId id="369" r:id="rId36"/>
    <p:sldId id="370" r:id="rId37"/>
    <p:sldId id="356" r:id="rId38"/>
    <p:sldId id="357" r:id="rId39"/>
    <p:sldId id="351" r:id="rId40"/>
    <p:sldId id="371" r:id="rId41"/>
    <p:sldId id="372" r:id="rId42"/>
    <p:sldId id="358" r:id="rId43"/>
    <p:sldId id="359" r:id="rId44"/>
    <p:sldId id="353" r:id="rId45"/>
    <p:sldId id="373" r:id="rId46"/>
    <p:sldId id="374" r:id="rId47"/>
    <p:sldId id="360" r:id="rId48"/>
    <p:sldId id="375" r:id="rId49"/>
    <p:sldId id="376" r:id="rId50"/>
    <p:sldId id="361" r:id="rId51"/>
    <p:sldId id="377" r:id="rId52"/>
    <p:sldId id="362" r:id="rId53"/>
    <p:sldId id="378" r:id="rId54"/>
    <p:sldId id="315" r:id="rId55"/>
    <p:sldId id="347" r:id="rId56"/>
    <p:sldId id="265" r:id="rId57"/>
    <p:sldId id="278" r:id="rId58"/>
    <p:sldId id="279" r:id="rId59"/>
    <p:sldId id="280" r:id="rId60"/>
    <p:sldId id="281" r:id="rId61"/>
    <p:sldId id="282" r:id="rId62"/>
    <p:sldId id="284" r:id="rId63"/>
    <p:sldId id="269" r:id="rId64"/>
    <p:sldId id="286" r:id="rId65"/>
    <p:sldId id="287" r:id="rId66"/>
    <p:sldId id="288" r:id="rId67"/>
    <p:sldId id="285" r:id="rId68"/>
    <p:sldId id="289" r:id="rId69"/>
    <p:sldId id="292" r:id="rId70"/>
    <p:sldId id="290" r:id="rId71"/>
    <p:sldId id="291" r:id="rId72"/>
    <p:sldId id="326" r:id="rId7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170" autoAdjust="0"/>
    <p:restoredTop sz="94660"/>
  </p:normalViewPr>
  <p:slideViewPr>
    <p:cSldViewPr>
      <p:cViewPr varScale="1">
        <p:scale>
          <a:sx n="67" d="100"/>
          <a:sy n="67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5E464B-E0CF-41F3-BCBB-CB254D94CAF7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0EC766-0653-4321-81B7-C51FB7109A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59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69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70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71</a:t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72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0EC766-0653-4321-81B7-C51FB7109AF2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EB68DD-D187-44F1-949A-1D8EB265F17F}" type="datetimeFigureOut">
              <a:rPr lang="en-US" smtClean="0"/>
              <a:pPr/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7D2C7D-D60E-4179-B22B-0A02B852A9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/Relationships>
</file>

<file path=ppt/slides/_rels/slide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7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10000" y="2971562"/>
            <a:ext cx="6400800" cy="160043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9800" b="1" dirty="0" smtClean="0">
                <a:solidFill>
                  <a:schemeClr val="accent1">
                    <a:lumMod val="50000"/>
                  </a:schemeClr>
                </a:solidFill>
              </a:rPr>
              <a:t>Welcome.</a:t>
            </a:r>
            <a:endParaRPr lang="en-US" sz="98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86200" y="4297681"/>
            <a:ext cx="5257800" cy="45719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BIMEX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47800"/>
            <a:ext cx="3733800" cy="29210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4114800"/>
            <a:ext cx="1676400" cy="1447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Residential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Commercial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Industrial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44196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4114800"/>
            <a:ext cx="1676400" cy="1447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Residential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Commercial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Industrial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44196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733800" y="5257800"/>
            <a:ext cx="1676400" cy="304800"/>
          </a:xfrm>
          <a:prstGeom prst="rect">
            <a:avLst/>
          </a:prstGeom>
          <a:solidFill>
            <a:schemeClr val="bg1">
              <a:lumMod val="50000"/>
              <a:alpha val="24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45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4572000"/>
            <a:ext cx="1676400" cy="15240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Design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Construction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Operations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48768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4572000"/>
            <a:ext cx="1676400" cy="15240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Design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Construction</a:t>
            </a:r>
          </a:p>
          <a:p>
            <a:endParaRPr lang="en-US" sz="300" dirty="0" smtClean="0">
              <a:solidFill>
                <a:schemeClr val="tx1"/>
              </a:solidFill>
            </a:endParaRPr>
          </a:p>
          <a:p>
            <a:r>
              <a:rPr lang="en-US" sz="1600" dirty="0" smtClean="0">
                <a:solidFill>
                  <a:schemeClr val="tx1"/>
                </a:solidFill>
              </a:rPr>
              <a:t>Operations</a:t>
            </a:r>
            <a:endParaRPr lang="en-US" sz="1600" dirty="0">
              <a:solidFill>
                <a:schemeClr val="tx1"/>
              </a:solidFill>
            </a:endParaRPr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48768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Rectangle 45"/>
          <p:cNvSpPr/>
          <p:nvPr/>
        </p:nvSpPr>
        <p:spPr>
          <a:xfrm>
            <a:off x="3733800" y="4876800"/>
            <a:ext cx="1676400" cy="304800"/>
          </a:xfrm>
          <a:prstGeom prst="rect">
            <a:avLst/>
          </a:prstGeom>
          <a:solidFill>
            <a:schemeClr val="bg1">
              <a:lumMod val="50000"/>
              <a:alpha val="24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5029200"/>
            <a:ext cx="1676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IPD</a:t>
            </a:r>
          </a:p>
          <a:p>
            <a:r>
              <a:rPr lang="en-US" sz="1600" dirty="0" smtClean="0"/>
              <a:t>DBB</a:t>
            </a:r>
          </a:p>
          <a:p>
            <a:r>
              <a:rPr lang="en-US" sz="1600" dirty="0" smtClean="0"/>
              <a:t>DBB with CM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61722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own Arrow 45"/>
          <p:cNvSpPr/>
          <p:nvPr/>
        </p:nvSpPr>
        <p:spPr>
          <a:xfrm>
            <a:off x="4419600" y="6199633"/>
            <a:ext cx="152400" cy="12496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3733800" y="53340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5029200"/>
            <a:ext cx="1676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600" dirty="0" smtClean="0"/>
          </a:p>
          <a:p>
            <a:endParaRPr lang="en-US" sz="300" dirty="0" smtClean="0"/>
          </a:p>
          <a:p>
            <a:endParaRPr lang="en-US" sz="1600" dirty="0" smtClean="0"/>
          </a:p>
          <a:p>
            <a:r>
              <a:rPr lang="en-US" sz="1600" dirty="0" smtClean="0"/>
              <a:t>IPD</a:t>
            </a:r>
          </a:p>
          <a:p>
            <a:r>
              <a:rPr lang="en-US" sz="1600" dirty="0" smtClean="0"/>
              <a:t>DBB</a:t>
            </a:r>
          </a:p>
          <a:p>
            <a:r>
              <a:rPr lang="en-US" sz="1600" dirty="0" smtClean="0"/>
              <a:t>DBB with CM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61722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own Arrow 45"/>
          <p:cNvSpPr/>
          <p:nvPr/>
        </p:nvSpPr>
        <p:spPr>
          <a:xfrm>
            <a:off x="4419600" y="6199633"/>
            <a:ext cx="152400" cy="12496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3733800" y="53340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733800" y="5334000"/>
            <a:ext cx="1676400" cy="304800"/>
          </a:xfrm>
          <a:prstGeom prst="rect">
            <a:avLst/>
          </a:prstGeom>
          <a:solidFill>
            <a:schemeClr val="bg1">
              <a:lumMod val="50000"/>
              <a:alpha val="24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IPD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200400" y="37338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Guide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7772400" y="60960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362200" y="28194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the BIM Execution Planning Guide Tool.  When prompted, please provide the appropriate information.  If there are questions at any time, please choose                  or see bimex.wikispaces.com.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Rectangle 47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IPD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5486400"/>
            <a:ext cx="1676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Lump Sum</a:t>
            </a:r>
          </a:p>
          <a:p>
            <a:r>
              <a:rPr lang="en-US" sz="1600" dirty="0" smtClean="0"/>
              <a:t>GMP</a:t>
            </a:r>
          </a:p>
          <a:p>
            <a:r>
              <a:rPr lang="en-US" sz="1600" dirty="0" smtClean="0"/>
              <a:t>Unit Price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66294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own Arrow 45"/>
          <p:cNvSpPr/>
          <p:nvPr/>
        </p:nvSpPr>
        <p:spPr>
          <a:xfrm>
            <a:off x="4419600" y="6656833"/>
            <a:ext cx="152400" cy="12496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3733800" y="57912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IPD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3733800" y="5486400"/>
            <a:ext cx="1676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600" dirty="0" smtClean="0"/>
          </a:p>
          <a:p>
            <a:endParaRPr lang="en-US" sz="1600" dirty="0" smtClean="0"/>
          </a:p>
          <a:p>
            <a:r>
              <a:rPr lang="en-US" sz="1600" dirty="0" smtClean="0"/>
              <a:t>Lump Sum</a:t>
            </a:r>
          </a:p>
          <a:p>
            <a:r>
              <a:rPr lang="en-US" sz="1600" dirty="0" smtClean="0"/>
              <a:t>GMP</a:t>
            </a:r>
          </a:p>
          <a:p>
            <a:r>
              <a:rPr lang="en-US" sz="1600" dirty="0" smtClean="0"/>
              <a:t>Unit Price</a:t>
            </a:r>
          </a:p>
          <a:p>
            <a:endParaRPr lang="en-US" sz="1600" dirty="0" smtClean="0"/>
          </a:p>
          <a:p>
            <a:endParaRPr lang="en-US" sz="1600" dirty="0" smtClean="0"/>
          </a:p>
        </p:txBody>
      </p:sp>
      <p:cxnSp>
        <p:nvCxnSpPr>
          <p:cNvPr id="45" name="Straight Connector 44"/>
          <p:cNvCxnSpPr/>
          <p:nvPr/>
        </p:nvCxnSpPr>
        <p:spPr>
          <a:xfrm>
            <a:off x="3733800" y="66294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Down Arrow 45"/>
          <p:cNvSpPr/>
          <p:nvPr/>
        </p:nvSpPr>
        <p:spPr>
          <a:xfrm>
            <a:off x="4419600" y="6656833"/>
            <a:ext cx="152400" cy="124967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47" name="Straight Connector 46"/>
          <p:cNvCxnSpPr/>
          <p:nvPr/>
        </p:nvCxnSpPr>
        <p:spPr>
          <a:xfrm>
            <a:off x="3733800" y="5791200"/>
            <a:ext cx="1676400" cy="158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Rectangle 47"/>
          <p:cNvSpPr/>
          <p:nvPr/>
        </p:nvSpPr>
        <p:spPr>
          <a:xfrm>
            <a:off x="3733800" y="6324600"/>
            <a:ext cx="1676400" cy="304800"/>
          </a:xfrm>
          <a:prstGeom prst="rect">
            <a:avLst/>
          </a:prstGeom>
          <a:solidFill>
            <a:schemeClr val="bg1">
              <a:lumMod val="50000"/>
              <a:alpha val="24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IPD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Unit Price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 44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1234 Street</a:t>
            </a:r>
            <a:endParaRPr lang="en-US" sz="1600" dirty="0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University Park</a:t>
            </a:r>
            <a:endParaRPr lang="en-US" sz="1600" dirty="0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PA</a:t>
            </a:r>
            <a:endParaRPr lang="en-US" sz="1600" dirty="0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Planning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Institutional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770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16802</a:t>
            </a:r>
            <a:endParaRPr lang="en-US" sz="1600" dirty="0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IPD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>
                <a:solidFill>
                  <a:schemeClr val="tx1"/>
                </a:solidFill>
              </a:rPr>
              <a:t>Unit Price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ectangle 43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2400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Q1.0 Project Inputs</a:t>
            </a:r>
            <a:br>
              <a:rPr lang="en-US" sz="4000" i="1" dirty="0" smtClean="0"/>
            </a:br>
            <a:endParaRPr lang="en-US" sz="4000" i="1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2133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Q1.1  Project Characteristics</a:t>
            </a:r>
          </a:p>
          <a:p>
            <a:r>
              <a:rPr lang="en-US" dirty="0" smtClean="0"/>
              <a:t>Q1.2  Team Characteristics</a:t>
            </a:r>
          </a:p>
          <a:p>
            <a:r>
              <a:rPr lang="en-US" dirty="0" smtClean="0"/>
              <a:t>Q1.3  Organization Characteristics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464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Q1.0 Project Inputs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438400" y="21336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Q1.1  Project Characteristics</a:t>
            </a:r>
          </a:p>
          <a:p>
            <a:r>
              <a:rPr lang="en-US" dirty="0" smtClean="0"/>
              <a:t>Q1.2  Team Characteristics</a:t>
            </a:r>
          </a:p>
          <a:p>
            <a:r>
              <a:rPr lang="en-US" dirty="0" smtClean="0"/>
              <a:t>Q1.3  Organization Characteristics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Q1.1 Project Characteristics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14600" y="1981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Q1.1A  Market Characteristics</a:t>
            </a:r>
          </a:p>
          <a:p>
            <a:r>
              <a:rPr lang="en-US" dirty="0" smtClean="0"/>
              <a:t>Q1.1B  Land Characteristics</a:t>
            </a:r>
          </a:p>
          <a:p>
            <a:r>
              <a:rPr lang="en-US" dirty="0" smtClean="0"/>
              <a:t>Q1.1C  Building Characteristics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Q1.1 Project Characteristics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3" name="Rectangle 12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514600" y="19812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Q1.1A  Market Characteristics</a:t>
            </a:r>
          </a:p>
          <a:p>
            <a:r>
              <a:rPr lang="en-US" dirty="0" smtClean="0"/>
              <a:t>Q1.1B  Land Characteristics</a:t>
            </a:r>
          </a:p>
          <a:p>
            <a:r>
              <a:rPr lang="en-US" dirty="0" smtClean="0"/>
              <a:t>Q1.1C  Building Characteristics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Q1.1A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Market Characteristics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895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4419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3657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56" name="Oval 55"/>
          <p:cNvSpPr/>
          <p:nvPr/>
        </p:nvSpPr>
        <p:spPr>
          <a:xfrm>
            <a:off x="2971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3169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352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3550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733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931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130044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4312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511044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1752600" y="2171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Project Risk</a:t>
            </a:r>
            <a:endParaRPr lang="en-US" sz="1600" i="1" dirty="0"/>
          </a:p>
        </p:txBody>
      </p:sp>
      <p:sp>
        <p:nvSpPr>
          <p:cNvPr id="96" name="TextBox 95"/>
          <p:cNvSpPr txBox="1"/>
          <p:nvPr/>
        </p:nvSpPr>
        <p:spPr>
          <a:xfrm>
            <a:off x="2209800" y="24001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Level 1</a:t>
            </a:r>
          </a:p>
          <a:p>
            <a:endParaRPr lang="en-US" sz="200" dirty="0" smtClean="0"/>
          </a:p>
          <a:p>
            <a:r>
              <a:rPr lang="en-US" sz="1400" dirty="0" smtClean="0"/>
              <a:t>Level 2</a:t>
            </a:r>
          </a:p>
          <a:p>
            <a:endParaRPr lang="en-US" sz="200" dirty="0" smtClean="0"/>
          </a:p>
          <a:p>
            <a:r>
              <a:rPr lang="en-US" sz="1400" dirty="0" smtClean="0"/>
              <a:t>Level 3</a:t>
            </a:r>
          </a:p>
        </p:txBody>
      </p:sp>
      <p:sp>
        <p:nvSpPr>
          <p:cNvPr id="108" name="Oval 107"/>
          <p:cNvSpPr/>
          <p:nvPr/>
        </p:nvSpPr>
        <p:spPr>
          <a:xfrm>
            <a:off x="2971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3169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3352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3550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3733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3931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4130044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4312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4511044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2971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3169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3352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3550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3733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3931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4130044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4312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4511044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Q1.1A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Market Characteristics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895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4419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3657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56" name="Oval 55"/>
          <p:cNvSpPr/>
          <p:nvPr/>
        </p:nvSpPr>
        <p:spPr>
          <a:xfrm>
            <a:off x="2971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3169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352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3550922" y="29793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733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931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130044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4312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511044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1752600" y="2171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Project Risk</a:t>
            </a:r>
            <a:endParaRPr lang="en-US" sz="1600" i="1" dirty="0"/>
          </a:p>
        </p:txBody>
      </p:sp>
      <p:sp>
        <p:nvSpPr>
          <p:cNvPr id="96" name="TextBox 95"/>
          <p:cNvSpPr txBox="1"/>
          <p:nvPr/>
        </p:nvSpPr>
        <p:spPr>
          <a:xfrm>
            <a:off x="2209800" y="24001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Level 1</a:t>
            </a:r>
          </a:p>
          <a:p>
            <a:endParaRPr lang="en-US" sz="200" dirty="0" smtClean="0"/>
          </a:p>
          <a:p>
            <a:r>
              <a:rPr lang="en-US" sz="1400" dirty="0" smtClean="0"/>
              <a:t>Level 2</a:t>
            </a:r>
          </a:p>
          <a:p>
            <a:endParaRPr lang="en-US" sz="200" dirty="0" smtClean="0"/>
          </a:p>
          <a:p>
            <a:r>
              <a:rPr lang="en-US" sz="1400" dirty="0" smtClean="0"/>
              <a:t>Level 3</a:t>
            </a:r>
          </a:p>
        </p:txBody>
      </p:sp>
      <p:sp>
        <p:nvSpPr>
          <p:cNvPr id="108" name="Oval 107"/>
          <p:cNvSpPr/>
          <p:nvPr/>
        </p:nvSpPr>
        <p:spPr>
          <a:xfrm>
            <a:off x="2971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3169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3352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3550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3733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3931922" y="27507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4130044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4312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4511044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2971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3169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3352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3550922" y="25221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3733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3931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4130044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4312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4511044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3200400" y="3733800"/>
            <a:ext cx="762000" cy="228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Guide</a:t>
            </a:r>
            <a:endParaRPr lang="en-US" sz="1400" dirty="0"/>
          </a:p>
        </p:txBody>
      </p:sp>
      <p:sp>
        <p:nvSpPr>
          <p:cNvPr id="35" name="Rectangle 34"/>
          <p:cNvSpPr/>
          <p:nvPr/>
        </p:nvSpPr>
        <p:spPr>
          <a:xfrm>
            <a:off x="7772400" y="60960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2362200" y="2819400"/>
            <a:ext cx="5638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the BIM Execution Planning Guide Tool.  When prompted, please provide the appropriate information.  If there are questions at any time, please choose                  or see bimex.wikispaces.com.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7772400" y="60960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Q1.1A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Market Characteristics</a:t>
            </a:r>
            <a:endParaRPr lang="en-US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2895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53" name="TextBox 52"/>
          <p:cNvSpPr txBox="1"/>
          <p:nvPr/>
        </p:nvSpPr>
        <p:spPr>
          <a:xfrm>
            <a:off x="4419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54" name="TextBox 53"/>
          <p:cNvSpPr txBox="1"/>
          <p:nvPr/>
        </p:nvSpPr>
        <p:spPr>
          <a:xfrm>
            <a:off x="36576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56" name="Oval 55"/>
          <p:cNvSpPr/>
          <p:nvPr/>
        </p:nvSpPr>
        <p:spPr>
          <a:xfrm>
            <a:off x="2971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3169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352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3550922" y="29793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/>
          <p:nvPr/>
        </p:nvSpPr>
        <p:spPr>
          <a:xfrm>
            <a:off x="37338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/>
          <p:nvPr/>
        </p:nvSpPr>
        <p:spPr>
          <a:xfrm>
            <a:off x="3931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/>
          <p:nvPr/>
        </p:nvSpPr>
        <p:spPr>
          <a:xfrm>
            <a:off x="4130044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/>
          <p:nvPr/>
        </p:nvSpPr>
        <p:spPr>
          <a:xfrm>
            <a:off x="43129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Oval 63"/>
          <p:cNvSpPr/>
          <p:nvPr/>
        </p:nvSpPr>
        <p:spPr>
          <a:xfrm>
            <a:off x="4511044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1752600" y="2171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Project Risk</a:t>
            </a:r>
            <a:endParaRPr lang="en-US" sz="1600" i="1" dirty="0"/>
          </a:p>
        </p:txBody>
      </p:sp>
      <p:sp>
        <p:nvSpPr>
          <p:cNvPr id="96" name="TextBox 95"/>
          <p:cNvSpPr txBox="1"/>
          <p:nvPr/>
        </p:nvSpPr>
        <p:spPr>
          <a:xfrm>
            <a:off x="2209800" y="24001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Level 1</a:t>
            </a:r>
          </a:p>
          <a:p>
            <a:endParaRPr lang="en-US" sz="200" dirty="0" smtClean="0"/>
          </a:p>
          <a:p>
            <a:r>
              <a:rPr lang="en-US" sz="1400" dirty="0" smtClean="0"/>
              <a:t>Level 2</a:t>
            </a:r>
          </a:p>
          <a:p>
            <a:endParaRPr lang="en-US" sz="200" dirty="0" smtClean="0"/>
          </a:p>
          <a:p>
            <a:r>
              <a:rPr lang="en-US" sz="1400" dirty="0" smtClean="0"/>
              <a:t>Level 3</a:t>
            </a:r>
          </a:p>
        </p:txBody>
      </p:sp>
      <p:sp>
        <p:nvSpPr>
          <p:cNvPr id="108" name="Oval 107"/>
          <p:cNvSpPr/>
          <p:nvPr/>
        </p:nvSpPr>
        <p:spPr>
          <a:xfrm>
            <a:off x="2971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3169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3352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/>
          <p:nvPr/>
        </p:nvSpPr>
        <p:spPr>
          <a:xfrm>
            <a:off x="3550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/>
          <p:nvPr/>
        </p:nvSpPr>
        <p:spPr>
          <a:xfrm>
            <a:off x="37338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3931922" y="27507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4130044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43129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4511044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2971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3169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3352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3550922" y="25221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37338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3931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4130044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43129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4511044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ectangle 4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Q1.1B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Land Characteristics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069078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88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831078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02" name="Oval 101"/>
          <p:cNvSpPr/>
          <p:nvPr/>
        </p:nvSpPr>
        <p:spPr>
          <a:xfrm>
            <a:off x="4145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1752600" y="2171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Site</a:t>
            </a:r>
            <a:endParaRPr lang="en-US" sz="1600" i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209800" y="2400181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Restricted Site</a:t>
            </a:r>
          </a:p>
          <a:p>
            <a:endParaRPr lang="en-US" sz="200" dirty="0" smtClean="0"/>
          </a:p>
          <a:p>
            <a:r>
              <a:rPr lang="en-US" sz="1400" dirty="0" smtClean="0"/>
              <a:t>Unpredictable Weather</a:t>
            </a:r>
          </a:p>
          <a:p>
            <a:endParaRPr lang="en-US" sz="200" dirty="0" smtClean="0"/>
          </a:p>
          <a:p>
            <a:r>
              <a:rPr lang="en-US" sz="1400" dirty="0" smtClean="0"/>
              <a:t>Contaminated soil</a:t>
            </a:r>
          </a:p>
          <a:p>
            <a:endParaRPr lang="en-US" sz="200" dirty="0" smtClean="0"/>
          </a:p>
          <a:p>
            <a:r>
              <a:rPr lang="en-US" sz="1400" dirty="0" smtClean="0"/>
              <a:t>High Water Table</a:t>
            </a:r>
          </a:p>
        </p:txBody>
      </p:sp>
      <p:sp>
        <p:nvSpPr>
          <p:cNvPr id="131" name="Oval 130"/>
          <p:cNvSpPr/>
          <p:nvPr/>
        </p:nvSpPr>
        <p:spPr>
          <a:xfrm>
            <a:off x="4145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343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526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724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4907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105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3035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5486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6845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145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343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526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724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907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105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3035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486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6845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752600" y="347144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Restrictions</a:t>
            </a:r>
            <a:endParaRPr lang="en-US" sz="1600" i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2209800" y="3677960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Zoning Restrictions</a:t>
            </a:r>
            <a:endParaRPr lang="en-US" sz="200" dirty="0" smtClean="0"/>
          </a:p>
          <a:p>
            <a:endParaRPr lang="en-US" sz="200" dirty="0" smtClean="0"/>
          </a:p>
          <a:p>
            <a:r>
              <a:rPr lang="en-US" sz="1400" dirty="0" smtClean="0"/>
              <a:t>Height Control</a:t>
            </a:r>
          </a:p>
          <a:p>
            <a:endParaRPr lang="en-US" sz="200" dirty="0" smtClean="0"/>
          </a:p>
          <a:p>
            <a:r>
              <a:rPr lang="en-US" sz="1400" dirty="0" smtClean="0"/>
              <a:t>Traffic Control</a:t>
            </a:r>
          </a:p>
        </p:txBody>
      </p:sp>
      <p:sp>
        <p:nvSpPr>
          <p:cNvPr id="151" name="Oval 150"/>
          <p:cNvSpPr/>
          <p:nvPr/>
        </p:nvSpPr>
        <p:spPr>
          <a:xfrm>
            <a:off x="4145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4191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389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572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4770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953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151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349244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532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730244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191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389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572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4770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953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151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349244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532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730244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4191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4389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4572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770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953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151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349244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532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730244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/>
          <p:cNvSpPr txBox="1"/>
          <p:nvPr/>
        </p:nvSpPr>
        <p:spPr>
          <a:xfrm>
            <a:off x="4114800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5684522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4876800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Q1.1B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Land Characteristics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069078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88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831078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02" name="Oval 101"/>
          <p:cNvSpPr/>
          <p:nvPr/>
        </p:nvSpPr>
        <p:spPr>
          <a:xfrm>
            <a:off x="4145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29793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1752600" y="2171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Site</a:t>
            </a:r>
            <a:endParaRPr lang="en-US" sz="1600" i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209800" y="2400181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Restricted Site</a:t>
            </a:r>
          </a:p>
          <a:p>
            <a:endParaRPr lang="en-US" sz="200" dirty="0" smtClean="0"/>
          </a:p>
          <a:p>
            <a:r>
              <a:rPr lang="en-US" sz="1400" dirty="0" smtClean="0"/>
              <a:t>Unpredictable Weather</a:t>
            </a:r>
          </a:p>
          <a:p>
            <a:endParaRPr lang="en-US" sz="200" dirty="0" smtClean="0"/>
          </a:p>
          <a:p>
            <a:r>
              <a:rPr lang="en-US" sz="1400" dirty="0" smtClean="0"/>
              <a:t>Contaminated soil</a:t>
            </a:r>
          </a:p>
          <a:p>
            <a:endParaRPr lang="en-US" sz="200" dirty="0" smtClean="0"/>
          </a:p>
          <a:p>
            <a:r>
              <a:rPr lang="en-US" sz="1400" dirty="0" smtClean="0"/>
              <a:t>High Water Table</a:t>
            </a:r>
          </a:p>
        </p:txBody>
      </p:sp>
      <p:sp>
        <p:nvSpPr>
          <p:cNvPr id="131" name="Oval 130"/>
          <p:cNvSpPr/>
          <p:nvPr/>
        </p:nvSpPr>
        <p:spPr>
          <a:xfrm>
            <a:off x="4145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343400" y="27507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526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724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4907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105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3035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5486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6845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145278" y="25221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343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526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724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907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105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3035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486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6845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752600" y="347144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Restrictions</a:t>
            </a:r>
            <a:endParaRPr lang="en-US" sz="1600" i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2209800" y="3677960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Zoning Restrictions</a:t>
            </a:r>
            <a:endParaRPr lang="en-US" sz="200" dirty="0" smtClean="0"/>
          </a:p>
          <a:p>
            <a:endParaRPr lang="en-US" sz="200" dirty="0" smtClean="0"/>
          </a:p>
          <a:p>
            <a:r>
              <a:rPr lang="en-US" sz="1400" dirty="0" smtClean="0"/>
              <a:t>Height Control</a:t>
            </a:r>
          </a:p>
          <a:p>
            <a:endParaRPr lang="en-US" sz="200" dirty="0" smtClean="0"/>
          </a:p>
          <a:p>
            <a:r>
              <a:rPr lang="en-US" sz="1400" dirty="0" smtClean="0"/>
              <a:t>Traffic Control</a:t>
            </a:r>
          </a:p>
        </p:txBody>
      </p:sp>
      <p:sp>
        <p:nvSpPr>
          <p:cNvPr id="151" name="Oval 150"/>
          <p:cNvSpPr/>
          <p:nvPr/>
        </p:nvSpPr>
        <p:spPr>
          <a:xfrm>
            <a:off x="4145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32004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4191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389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572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4770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953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151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349244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532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730244" y="4015627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191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389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572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4770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953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151122" y="3787027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349244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532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730244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4191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4389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4572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770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953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151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349244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532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730244" y="4236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/>
          <p:cNvSpPr txBox="1"/>
          <p:nvPr/>
        </p:nvSpPr>
        <p:spPr>
          <a:xfrm>
            <a:off x="4114800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5684522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4876800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Q1.1B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Land Characteristics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069078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8800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831078" y="22755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02" name="Oval 101"/>
          <p:cNvSpPr/>
          <p:nvPr/>
        </p:nvSpPr>
        <p:spPr>
          <a:xfrm>
            <a:off x="4145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29793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29793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1752600" y="2171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Site</a:t>
            </a:r>
            <a:endParaRPr lang="en-US" sz="1600" i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209800" y="2400181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Restricted Site</a:t>
            </a:r>
          </a:p>
          <a:p>
            <a:endParaRPr lang="en-US" sz="200" dirty="0" smtClean="0"/>
          </a:p>
          <a:p>
            <a:r>
              <a:rPr lang="en-US" sz="1400" dirty="0" smtClean="0"/>
              <a:t>Unpredictable Weather</a:t>
            </a:r>
          </a:p>
          <a:p>
            <a:endParaRPr lang="en-US" sz="200" dirty="0" smtClean="0"/>
          </a:p>
          <a:p>
            <a:r>
              <a:rPr lang="en-US" sz="1400" dirty="0" smtClean="0"/>
              <a:t>Contaminated soil</a:t>
            </a:r>
          </a:p>
          <a:p>
            <a:endParaRPr lang="en-US" sz="200" dirty="0" smtClean="0"/>
          </a:p>
          <a:p>
            <a:r>
              <a:rPr lang="en-US" sz="1400" dirty="0" smtClean="0"/>
              <a:t>High Water Table</a:t>
            </a:r>
          </a:p>
        </p:txBody>
      </p:sp>
      <p:sp>
        <p:nvSpPr>
          <p:cNvPr id="131" name="Oval 130"/>
          <p:cNvSpPr/>
          <p:nvPr/>
        </p:nvSpPr>
        <p:spPr>
          <a:xfrm>
            <a:off x="4145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343400" y="27507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526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724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4907278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105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3035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5486400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684522" y="27507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145278" y="2522104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343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526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724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907278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105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3035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486400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684522" y="2522104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752600" y="3471446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Restrictions</a:t>
            </a:r>
            <a:endParaRPr lang="en-US" sz="1600" i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2209800" y="3677960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Zoning Restrictions</a:t>
            </a:r>
            <a:endParaRPr lang="en-US" sz="200" dirty="0" smtClean="0"/>
          </a:p>
          <a:p>
            <a:endParaRPr lang="en-US" sz="200" dirty="0" smtClean="0"/>
          </a:p>
          <a:p>
            <a:r>
              <a:rPr lang="en-US" sz="1400" dirty="0" smtClean="0"/>
              <a:t>Height Control</a:t>
            </a:r>
          </a:p>
          <a:p>
            <a:endParaRPr lang="en-US" sz="200" dirty="0" smtClean="0"/>
          </a:p>
          <a:p>
            <a:r>
              <a:rPr lang="en-US" sz="1400" dirty="0" smtClean="0"/>
              <a:t>Traffic Control</a:t>
            </a:r>
          </a:p>
        </p:txBody>
      </p:sp>
      <p:sp>
        <p:nvSpPr>
          <p:cNvPr id="151" name="Oval 150"/>
          <p:cNvSpPr/>
          <p:nvPr/>
        </p:nvSpPr>
        <p:spPr>
          <a:xfrm>
            <a:off x="4145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32004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4191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389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572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4770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953000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151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349244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532122" y="40156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730244" y="4015627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191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389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572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4770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953000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151122" y="3787027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349244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532122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730244" y="3787027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4191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4389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4572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770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953000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151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349244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532122" y="4236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730244" y="4236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TextBox 186"/>
          <p:cNvSpPr txBox="1"/>
          <p:nvPr/>
        </p:nvSpPr>
        <p:spPr>
          <a:xfrm>
            <a:off x="4114800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88" name="TextBox 187"/>
          <p:cNvSpPr txBox="1"/>
          <p:nvPr/>
        </p:nvSpPr>
        <p:spPr>
          <a:xfrm>
            <a:off x="5684522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89" name="TextBox 188"/>
          <p:cNvSpPr txBox="1"/>
          <p:nvPr/>
        </p:nvSpPr>
        <p:spPr>
          <a:xfrm>
            <a:off x="4876800" y="3533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86" name="Rectangle 85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Q1.1C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Building Characteristics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069078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8800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831078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02" name="Oval 101"/>
          <p:cNvSpPr/>
          <p:nvPr/>
        </p:nvSpPr>
        <p:spPr>
          <a:xfrm>
            <a:off x="4145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1752600" y="2133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Schedule</a:t>
            </a:r>
            <a:endParaRPr lang="en-US" sz="1600" i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209800" y="23622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</a:t>
            </a:r>
          </a:p>
          <a:p>
            <a:endParaRPr lang="en-US" sz="200" dirty="0" smtClean="0"/>
          </a:p>
          <a:p>
            <a:r>
              <a:rPr lang="en-US" sz="1400" dirty="0" smtClean="0"/>
              <a:t>Non Critical</a:t>
            </a:r>
          </a:p>
        </p:txBody>
      </p:sp>
      <p:sp>
        <p:nvSpPr>
          <p:cNvPr id="131" name="Oval 130"/>
          <p:cNvSpPr/>
          <p:nvPr/>
        </p:nvSpPr>
        <p:spPr>
          <a:xfrm>
            <a:off x="4145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343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526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724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4907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105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303522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5486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684522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145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343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526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724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907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105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303522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486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684522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752600" y="384821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Cost</a:t>
            </a:r>
            <a:endParaRPr lang="en-US" sz="1600" i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2209800" y="4054733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</a:t>
            </a:r>
            <a:endParaRPr lang="en-US" sz="200" dirty="0" smtClean="0"/>
          </a:p>
          <a:p>
            <a:endParaRPr lang="en-US" sz="200" dirty="0" smtClean="0"/>
          </a:p>
          <a:p>
            <a:r>
              <a:rPr lang="en-US" sz="1400" dirty="0" smtClean="0"/>
              <a:t>Non Critical</a:t>
            </a:r>
          </a:p>
        </p:txBody>
      </p:sp>
      <p:sp>
        <p:nvSpPr>
          <p:cNvPr id="151" name="Oval 150"/>
          <p:cNvSpPr/>
          <p:nvPr/>
        </p:nvSpPr>
        <p:spPr>
          <a:xfrm>
            <a:off x="4145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895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Quality Level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209800" y="3124200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Level 1</a:t>
            </a:r>
          </a:p>
          <a:p>
            <a:endParaRPr lang="en-US" sz="200" dirty="0" smtClean="0"/>
          </a:p>
          <a:p>
            <a:r>
              <a:rPr lang="en-US" sz="1400" dirty="0" smtClean="0"/>
              <a:t>Level 2</a:t>
            </a:r>
          </a:p>
          <a:p>
            <a:endParaRPr lang="en-US" sz="200" dirty="0" smtClean="0"/>
          </a:p>
          <a:p>
            <a:r>
              <a:rPr lang="en-US" sz="1400" dirty="0" smtClean="0"/>
              <a:t>Level 3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752600" y="4558843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Building</a:t>
            </a:r>
            <a:endParaRPr lang="en-US" sz="1600" i="1" dirty="0"/>
          </a:p>
        </p:txBody>
      </p:sp>
      <p:sp>
        <p:nvSpPr>
          <p:cNvPr id="90" name="TextBox 89"/>
          <p:cNvSpPr txBox="1"/>
          <p:nvPr/>
        </p:nvSpPr>
        <p:spPr>
          <a:xfrm>
            <a:off x="2209800" y="4803338"/>
            <a:ext cx="289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 End Space</a:t>
            </a:r>
          </a:p>
          <a:p>
            <a:endParaRPr lang="en-US" sz="200" dirty="0" smtClean="0"/>
          </a:p>
          <a:p>
            <a:r>
              <a:rPr lang="en-US" sz="1400" dirty="0" smtClean="0"/>
              <a:t>Stake Holder Input</a:t>
            </a:r>
          </a:p>
          <a:p>
            <a:endParaRPr lang="en-US" sz="200" dirty="0" smtClean="0"/>
          </a:p>
          <a:p>
            <a:r>
              <a:rPr lang="en-US" sz="1400" dirty="0" smtClean="0"/>
              <a:t>Tie into Existing facility</a:t>
            </a:r>
          </a:p>
          <a:p>
            <a:endParaRPr lang="en-US" sz="200" dirty="0" smtClean="0"/>
          </a:p>
          <a:p>
            <a:r>
              <a:rPr lang="en-US" sz="1400" dirty="0" smtClean="0"/>
              <a:t>Intensive MEP</a:t>
            </a:r>
          </a:p>
          <a:p>
            <a:endParaRPr lang="en-US" sz="200" dirty="0" smtClean="0"/>
          </a:p>
          <a:p>
            <a:r>
              <a:rPr lang="en-US" sz="1400" dirty="0" smtClean="0"/>
              <a:t>Repetitious Floor Design</a:t>
            </a:r>
          </a:p>
        </p:txBody>
      </p:sp>
      <p:sp>
        <p:nvSpPr>
          <p:cNvPr id="91" name="Oval 90"/>
          <p:cNvSpPr/>
          <p:nvPr/>
        </p:nvSpPr>
        <p:spPr>
          <a:xfrm>
            <a:off x="4145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343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26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4724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907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105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303522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486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84522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4145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4343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526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4724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4907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5105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53035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5486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/>
          <p:cNvSpPr/>
          <p:nvPr/>
        </p:nvSpPr>
        <p:spPr>
          <a:xfrm>
            <a:off x="56845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4145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4343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4526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/>
          <p:cNvSpPr/>
          <p:nvPr/>
        </p:nvSpPr>
        <p:spPr>
          <a:xfrm>
            <a:off x="4724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4907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5105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5303522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5486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5684522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4145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4343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4526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4724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4907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5105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5303522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5486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5684522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4145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4343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4526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4724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4907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5105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5303522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5486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5684522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4145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4343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4526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4724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4907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5105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5303522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5486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5684522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4145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4343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4526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4724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4907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5105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5303522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5486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5684522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4145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4343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4526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4724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4907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5105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5303522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5486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5684522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069078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638800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4831078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58" name="TextBox 257"/>
          <p:cNvSpPr txBox="1"/>
          <p:nvPr/>
        </p:nvSpPr>
        <p:spPr>
          <a:xfrm>
            <a:off x="4069078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5638800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0" name="TextBox 259"/>
          <p:cNvSpPr txBox="1"/>
          <p:nvPr/>
        </p:nvSpPr>
        <p:spPr>
          <a:xfrm>
            <a:off x="4831078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4069078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62" name="TextBox 261"/>
          <p:cNvSpPr txBox="1"/>
          <p:nvPr/>
        </p:nvSpPr>
        <p:spPr>
          <a:xfrm>
            <a:off x="5638800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3" name="TextBox 262"/>
          <p:cNvSpPr txBox="1"/>
          <p:nvPr/>
        </p:nvSpPr>
        <p:spPr>
          <a:xfrm>
            <a:off x="4831078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Q1.1C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Building Characteristics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069078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8800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831078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02" name="Oval 101"/>
          <p:cNvSpPr/>
          <p:nvPr/>
        </p:nvSpPr>
        <p:spPr>
          <a:xfrm>
            <a:off x="4145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32004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1752600" y="2133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Schedule</a:t>
            </a:r>
            <a:endParaRPr lang="en-US" sz="1600" i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209800" y="23622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</a:t>
            </a:r>
          </a:p>
          <a:p>
            <a:endParaRPr lang="en-US" sz="200" dirty="0" smtClean="0"/>
          </a:p>
          <a:p>
            <a:r>
              <a:rPr lang="en-US" sz="1400" dirty="0" smtClean="0"/>
              <a:t>Non Critical</a:t>
            </a:r>
          </a:p>
        </p:txBody>
      </p:sp>
      <p:sp>
        <p:nvSpPr>
          <p:cNvPr id="131" name="Oval 130"/>
          <p:cNvSpPr/>
          <p:nvPr/>
        </p:nvSpPr>
        <p:spPr>
          <a:xfrm>
            <a:off x="4145278" y="2712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343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526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724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4907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105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303522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5486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684522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145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343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526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724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907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105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303522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486400" y="24841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684522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752600" y="384821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Cost</a:t>
            </a:r>
            <a:endParaRPr lang="en-US" sz="1600" i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2209800" y="4054733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</a:t>
            </a:r>
            <a:endParaRPr lang="en-US" sz="200" dirty="0" smtClean="0"/>
          </a:p>
          <a:p>
            <a:endParaRPr lang="en-US" sz="200" dirty="0" smtClean="0"/>
          </a:p>
          <a:p>
            <a:r>
              <a:rPr lang="en-US" sz="1400" dirty="0" smtClean="0"/>
              <a:t>Non Critical</a:t>
            </a:r>
          </a:p>
        </p:txBody>
      </p:sp>
      <p:sp>
        <p:nvSpPr>
          <p:cNvPr id="151" name="Oval 150"/>
          <p:cNvSpPr/>
          <p:nvPr/>
        </p:nvSpPr>
        <p:spPr>
          <a:xfrm>
            <a:off x="4145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34290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895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Quality Level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209800" y="3124200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Level 1</a:t>
            </a:r>
          </a:p>
          <a:p>
            <a:endParaRPr lang="en-US" sz="200" dirty="0" smtClean="0"/>
          </a:p>
          <a:p>
            <a:r>
              <a:rPr lang="en-US" sz="1400" dirty="0" smtClean="0"/>
              <a:t>Level 2</a:t>
            </a:r>
          </a:p>
          <a:p>
            <a:endParaRPr lang="en-US" sz="200" dirty="0" smtClean="0"/>
          </a:p>
          <a:p>
            <a:r>
              <a:rPr lang="en-US" sz="1400" dirty="0" smtClean="0"/>
              <a:t>Level 3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752600" y="4558843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Building</a:t>
            </a:r>
            <a:endParaRPr lang="en-US" sz="1600" i="1" dirty="0"/>
          </a:p>
        </p:txBody>
      </p:sp>
      <p:sp>
        <p:nvSpPr>
          <p:cNvPr id="90" name="TextBox 89"/>
          <p:cNvSpPr txBox="1"/>
          <p:nvPr/>
        </p:nvSpPr>
        <p:spPr>
          <a:xfrm>
            <a:off x="2209800" y="4803338"/>
            <a:ext cx="289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 End Space</a:t>
            </a:r>
          </a:p>
          <a:p>
            <a:endParaRPr lang="en-US" sz="200" dirty="0" smtClean="0"/>
          </a:p>
          <a:p>
            <a:r>
              <a:rPr lang="en-US" sz="1400" dirty="0" smtClean="0"/>
              <a:t>Stake Holder Input</a:t>
            </a:r>
          </a:p>
          <a:p>
            <a:endParaRPr lang="en-US" sz="200" dirty="0" smtClean="0"/>
          </a:p>
          <a:p>
            <a:r>
              <a:rPr lang="en-US" sz="1400" dirty="0" smtClean="0"/>
              <a:t>Tie into Existing facility</a:t>
            </a:r>
          </a:p>
          <a:p>
            <a:endParaRPr lang="en-US" sz="200" dirty="0" smtClean="0"/>
          </a:p>
          <a:p>
            <a:r>
              <a:rPr lang="en-US" sz="1400" dirty="0" smtClean="0"/>
              <a:t>Intensive MEP</a:t>
            </a:r>
          </a:p>
          <a:p>
            <a:endParaRPr lang="en-US" sz="200" dirty="0" smtClean="0"/>
          </a:p>
          <a:p>
            <a:r>
              <a:rPr lang="en-US" sz="1400" dirty="0" smtClean="0"/>
              <a:t>Repetitious Floor Design</a:t>
            </a:r>
          </a:p>
        </p:txBody>
      </p:sp>
      <p:sp>
        <p:nvSpPr>
          <p:cNvPr id="91" name="Oval 90"/>
          <p:cNvSpPr/>
          <p:nvPr/>
        </p:nvSpPr>
        <p:spPr>
          <a:xfrm>
            <a:off x="4145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343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26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4724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907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105400" y="36576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303522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486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84522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4145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4343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526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4724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4907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5105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53035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5486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/>
          <p:cNvSpPr/>
          <p:nvPr/>
        </p:nvSpPr>
        <p:spPr>
          <a:xfrm>
            <a:off x="5684522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4145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4343400" y="43891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4526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/>
          <p:cNvSpPr/>
          <p:nvPr/>
        </p:nvSpPr>
        <p:spPr>
          <a:xfrm>
            <a:off x="4724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4907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5105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5303522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5486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5684522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4145278" y="4922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4343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4526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4724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4907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5105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5303522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5486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5684522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4145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4343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4526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4724400" y="51511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4907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5105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5303522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5486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5684522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4145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4343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4526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4724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4907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5105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5303522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5486400" y="5379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5684522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4145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4343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4526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4724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4907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5105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5303522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5486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5684522" y="56388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4145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4343400" y="58674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4526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4724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4907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5105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5303522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5486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5684522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069078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638800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4831078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58" name="TextBox 257"/>
          <p:cNvSpPr txBox="1"/>
          <p:nvPr/>
        </p:nvSpPr>
        <p:spPr>
          <a:xfrm>
            <a:off x="4069078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5638800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0" name="TextBox 259"/>
          <p:cNvSpPr txBox="1"/>
          <p:nvPr/>
        </p:nvSpPr>
        <p:spPr>
          <a:xfrm>
            <a:off x="4831078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4069078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62" name="TextBox 261"/>
          <p:cNvSpPr txBox="1"/>
          <p:nvPr/>
        </p:nvSpPr>
        <p:spPr>
          <a:xfrm>
            <a:off x="5638800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3" name="TextBox 262"/>
          <p:cNvSpPr txBox="1"/>
          <p:nvPr/>
        </p:nvSpPr>
        <p:spPr>
          <a:xfrm>
            <a:off x="4831078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Q1.1C  Please prioritize the following project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Building Characteristics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99" name="TextBox 98"/>
          <p:cNvSpPr txBox="1"/>
          <p:nvPr/>
        </p:nvSpPr>
        <p:spPr>
          <a:xfrm>
            <a:off x="4069078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8800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01" name="TextBox 100"/>
          <p:cNvSpPr txBox="1"/>
          <p:nvPr/>
        </p:nvSpPr>
        <p:spPr>
          <a:xfrm>
            <a:off x="4831078" y="22376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02" name="Oval 101"/>
          <p:cNvSpPr/>
          <p:nvPr/>
        </p:nvSpPr>
        <p:spPr>
          <a:xfrm>
            <a:off x="4145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32004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3200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TextBox 128"/>
          <p:cNvSpPr txBox="1"/>
          <p:nvPr/>
        </p:nvSpPr>
        <p:spPr>
          <a:xfrm>
            <a:off x="1752600" y="2133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Schedule</a:t>
            </a:r>
            <a:endParaRPr lang="en-US" sz="1600" i="1" dirty="0"/>
          </a:p>
        </p:txBody>
      </p:sp>
      <p:sp>
        <p:nvSpPr>
          <p:cNvPr id="130" name="TextBox 129"/>
          <p:cNvSpPr txBox="1"/>
          <p:nvPr/>
        </p:nvSpPr>
        <p:spPr>
          <a:xfrm>
            <a:off x="2209800" y="23622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</a:t>
            </a:r>
          </a:p>
          <a:p>
            <a:endParaRPr lang="en-US" sz="200" dirty="0" smtClean="0"/>
          </a:p>
          <a:p>
            <a:r>
              <a:rPr lang="en-US" sz="1400" dirty="0" smtClean="0"/>
              <a:t>Non Critical</a:t>
            </a:r>
          </a:p>
        </p:txBody>
      </p:sp>
      <p:sp>
        <p:nvSpPr>
          <p:cNvPr id="131" name="Oval 130"/>
          <p:cNvSpPr/>
          <p:nvPr/>
        </p:nvSpPr>
        <p:spPr>
          <a:xfrm>
            <a:off x="4145278" y="2712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4343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4526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4724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4907278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5105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5303522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5486400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5684522" y="2712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4145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4343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526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724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4907278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1054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303522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486400" y="24841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684522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TextBox 148"/>
          <p:cNvSpPr txBox="1"/>
          <p:nvPr/>
        </p:nvSpPr>
        <p:spPr>
          <a:xfrm>
            <a:off x="1752600" y="3848219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Cost</a:t>
            </a:r>
            <a:endParaRPr lang="en-US" sz="1600" i="1" dirty="0"/>
          </a:p>
        </p:txBody>
      </p:sp>
      <p:sp>
        <p:nvSpPr>
          <p:cNvPr id="150" name="TextBox 149"/>
          <p:cNvSpPr txBox="1"/>
          <p:nvPr/>
        </p:nvSpPr>
        <p:spPr>
          <a:xfrm>
            <a:off x="2209800" y="4054733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Critical</a:t>
            </a:r>
            <a:endParaRPr lang="en-US" sz="200" dirty="0" smtClean="0"/>
          </a:p>
          <a:p>
            <a:endParaRPr lang="en-US" sz="200" dirty="0" smtClean="0"/>
          </a:p>
          <a:p>
            <a:r>
              <a:rPr lang="en-US" sz="1400" dirty="0" smtClean="0"/>
              <a:t>Non Critical</a:t>
            </a:r>
          </a:p>
        </p:txBody>
      </p:sp>
      <p:sp>
        <p:nvSpPr>
          <p:cNvPr id="151" name="Oval 150"/>
          <p:cNvSpPr/>
          <p:nvPr/>
        </p:nvSpPr>
        <p:spPr>
          <a:xfrm>
            <a:off x="4145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34290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3429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895600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Quality Level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209800" y="3124200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Level 1</a:t>
            </a:r>
          </a:p>
          <a:p>
            <a:endParaRPr lang="en-US" sz="200" dirty="0" smtClean="0"/>
          </a:p>
          <a:p>
            <a:r>
              <a:rPr lang="en-US" sz="1400" dirty="0" smtClean="0"/>
              <a:t>Level 2</a:t>
            </a:r>
          </a:p>
          <a:p>
            <a:endParaRPr lang="en-US" sz="200" dirty="0" smtClean="0"/>
          </a:p>
          <a:p>
            <a:r>
              <a:rPr lang="en-US" sz="1400" dirty="0" smtClean="0"/>
              <a:t>Level 3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752600" y="4558843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Building</a:t>
            </a:r>
            <a:endParaRPr lang="en-US" sz="1600" i="1" dirty="0"/>
          </a:p>
        </p:txBody>
      </p:sp>
      <p:sp>
        <p:nvSpPr>
          <p:cNvPr id="90" name="TextBox 89"/>
          <p:cNvSpPr txBox="1"/>
          <p:nvPr/>
        </p:nvSpPr>
        <p:spPr>
          <a:xfrm>
            <a:off x="2209800" y="4803338"/>
            <a:ext cx="289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High End Space</a:t>
            </a:r>
          </a:p>
          <a:p>
            <a:endParaRPr lang="en-US" sz="200" dirty="0" smtClean="0"/>
          </a:p>
          <a:p>
            <a:r>
              <a:rPr lang="en-US" sz="1400" dirty="0" smtClean="0"/>
              <a:t>Stake Holder Input</a:t>
            </a:r>
          </a:p>
          <a:p>
            <a:endParaRPr lang="en-US" sz="200" dirty="0" smtClean="0"/>
          </a:p>
          <a:p>
            <a:r>
              <a:rPr lang="en-US" sz="1400" dirty="0" smtClean="0"/>
              <a:t>Tie into Existing facility</a:t>
            </a:r>
          </a:p>
          <a:p>
            <a:endParaRPr lang="en-US" sz="200" dirty="0" smtClean="0"/>
          </a:p>
          <a:p>
            <a:r>
              <a:rPr lang="en-US" sz="1400" dirty="0" smtClean="0"/>
              <a:t>Intensive MEP</a:t>
            </a:r>
          </a:p>
          <a:p>
            <a:endParaRPr lang="en-US" sz="200" dirty="0" smtClean="0"/>
          </a:p>
          <a:p>
            <a:r>
              <a:rPr lang="en-US" sz="1400" dirty="0" smtClean="0"/>
              <a:t>Repetitious Floor Design</a:t>
            </a:r>
          </a:p>
        </p:txBody>
      </p:sp>
      <p:sp>
        <p:nvSpPr>
          <p:cNvPr id="91" name="Oval 90"/>
          <p:cNvSpPr/>
          <p:nvPr/>
        </p:nvSpPr>
        <p:spPr>
          <a:xfrm>
            <a:off x="4145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343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26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4724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907278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105400" y="36576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303522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486400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84522" y="3657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4145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3" name="Oval 192"/>
          <p:cNvSpPr/>
          <p:nvPr/>
        </p:nvSpPr>
        <p:spPr>
          <a:xfrm>
            <a:off x="4343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4" name="Oval 193"/>
          <p:cNvSpPr/>
          <p:nvPr/>
        </p:nvSpPr>
        <p:spPr>
          <a:xfrm>
            <a:off x="4526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5" name="Oval 194"/>
          <p:cNvSpPr/>
          <p:nvPr/>
        </p:nvSpPr>
        <p:spPr>
          <a:xfrm>
            <a:off x="4724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6" name="Oval 195"/>
          <p:cNvSpPr/>
          <p:nvPr/>
        </p:nvSpPr>
        <p:spPr>
          <a:xfrm>
            <a:off x="49072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7" name="Oval 196"/>
          <p:cNvSpPr/>
          <p:nvPr/>
        </p:nvSpPr>
        <p:spPr>
          <a:xfrm>
            <a:off x="5105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8" name="Oval 197"/>
          <p:cNvSpPr/>
          <p:nvPr/>
        </p:nvSpPr>
        <p:spPr>
          <a:xfrm>
            <a:off x="53035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9" name="Oval 198"/>
          <p:cNvSpPr/>
          <p:nvPr/>
        </p:nvSpPr>
        <p:spPr>
          <a:xfrm>
            <a:off x="54864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0" name="Oval 199"/>
          <p:cNvSpPr/>
          <p:nvPr/>
        </p:nvSpPr>
        <p:spPr>
          <a:xfrm>
            <a:off x="5684522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1" name="Oval 200"/>
          <p:cNvSpPr/>
          <p:nvPr/>
        </p:nvSpPr>
        <p:spPr>
          <a:xfrm>
            <a:off x="4145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2" name="Oval 201"/>
          <p:cNvSpPr/>
          <p:nvPr/>
        </p:nvSpPr>
        <p:spPr>
          <a:xfrm>
            <a:off x="4343400" y="43891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3" name="Oval 202"/>
          <p:cNvSpPr/>
          <p:nvPr/>
        </p:nvSpPr>
        <p:spPr>
          <a:xfrm>
            <a:off x="4526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Oval 203"/>
          <p:cNvSpPr/>
          <p:nvPr/>
        </p:nvSpPr>
        <p:spPr>
          <a:xfrm>
            <a:off x="4724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4907278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5105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5303522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5486400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5684522" y="4389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4145278" y="4922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4343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4526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4724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4907278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5105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5303522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7" name="Oval 216"/>
          <p:cNvSpPr/>
          <p:nvPr/>
        </p:nvSpPr>
        <p:spPr>
          <a:xfrm>
            <a:off x="5486400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8" name="Oval 217"/>
          <p:cNvSpPr/>
          <p:nvPr/>
        </p:nvSpPr>
        <p:spPr>
          <a:xfrm>
            <a:off x="5684522" y="4922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9" name="Oval 218"/>
          <p:cNvSpPr/>
          <p:nvPr/>
        </p:nvSpPr>
        <p:spPr>
          <a:xfrm>
            <a:off x="4145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0" name="Oval 219"/>
          <p:cNvSpPr/>
          <p:nvPr/>
        </p:nvSpPr>
        <p:spPr>
          <a:xfrm>
            <a:off x="4343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4526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4724400" y="51511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4907278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Oval 223"/>
          <p:cNvSpPr/>
          <p:nvPr/>
        </p:nvSpPr>
        <p:spPr>
          <a:xfrm>
            <a:off x="5105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Oval 224"/>
          <p:cNvSpPr/>
          <p:nvPr/>
        </p:nvSpPr>
        <p:spPr>
          <a:xfrm>
            <a:off x="5303522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6" name="Oval 225"/>
          <p:cNvSpPr/>
          <p:nvPr/>
        </p:nvSpPr>
        <p:spPr>
          <a:xfrm>
            <a:off x="5486400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7" name="Oval 226"/>
          <p:cNvSpPr/>
          <p:nvPr/>
        </p:nvSpPr>
        <p:spPr>
          <a:xfrm>
            <a:off x="5684522" y="5151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Oval 227"/>
          <p:cNvSpPr/>
          <p:nvPr/>
        </p:nvSpPr>
        <p:spPr>
          <a:xfrm>
            <a:off x="4145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Oval 228"/>
          <p:cNvSpPr/>
          <p:nvPr/>
        </p:nvSpPr>
        <p:spPr>
          <a:xfrm>
            <a:off x="4343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Oval 229"/>
          <p:cNvSpPr/>
          <p:nvPr/>
        </p:nvSpPr>
        <p:spPr>
          <a:xfrm>
            <a:off x="4526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1" name="Oval 230"/>
          <p:cNvSpPr/>
          <p:nvPr/>
        </p:nvSpPr>
        <p:spPr>
          <a:xfrm>
            <a:off x="4724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2" name="Oval 231"/>
          <p:cNvSpPr/>
          <p:nvPr/>
        </p:nvSpPr>
        <p:spPr>
          <a:xfrm>
            <a:off x="4907278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Oval 232"/>
          <p:cNvSpPr/>
          <p:nvPr/>
        </p:nvSpPr>
        <p:spPr>
          <a:xfrm>
            <a:off x="5105400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4" name="Oval 233"/>
          <p:cNvSpPr/>
          <p:nvPr/>
        </p:nvSpPr>
        <p:spPr>
          <a:xfrm>
            <a:off x="5303522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5" name="Oval 234"/>
          <p:cNvSpPr/>
          <p:nvPr/>
        </p:nvSpPr>
        <p:spPr>
          <a:xfrm>
            <a:off x="5486400" y="5379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6" name="Oval 235"/>
          <p:cNvSpPr/>
          <p:nvPr/>
        </p:nvSpPr>
        <p:spPr>
          <a:xfrm>
            <a:off x="5684522" y="5379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4145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8" name="Oval 237"/>
          <p:cNvSpPr/>
          <p:nvPr/>
        </p:nvSpPr>
        <p:spPr>
          <a:xfrm>
            <a:off x="4343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9" name="Oval 238"/>
          <p:cNvSpPr/>
          <p:nvPr/>
        </p:nvSpPr>
        <p:spPr>
          <a:xfrm>
            <a:off x="4526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0" name="Oval 239"/>
          <p:cNvSpPr/>
          <p:nvPr/>
        </p:nvSpPr>
        <p:spPr>
          <a:xfrm>
            <a:off x="4724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1" name="Oval 240"/>
          <p:cNvSpPr/>
          <p:nvPr/>
        </p:nvSpPr>
        <p:spPr>
          <a:xfrm>
            <a:off x="4907278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2" name="Oval 241"/>
          <p:cNvSpPr/>
          <p:nvPr/>
        </p:nvSpPr>
        <p:spPr>
          <a:xfrm>
            <a:off x="5105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3" name="Oval 242"/>
          <p:cNvSpPr/>
          <p:nvPr/>
        </p:nvSpPr>
        <p:spPr>
          <a:xfrm>
            <a:off x="5303522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4" name="Oval 243"/>
          <p:cNvSpPr/>
          <p:nvPr/>
        </p:nvSpPr>
        <p:spPr>
          <a:xfrm>
            <a:off x="5486400" y="5638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5" name="Oval 244"/>
          <p:cNvSpPr/>
          <p:nvPr/>
        </p:nvSpPr>
        <p:spPr>
          <a:xfrm>
            <a:off x="5684522" y="56388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6" name="Oval 245"/>
          <p:cNvSpPr/>
          <p:nvPr/>
        </p:nvSpPr>
        <p:spPr>
          <a:xfrm>
            <a:off x="4145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7" name="Oval 246"/>
          <p:cNvSpPr/>
          <p:nvPr/>
        </p:nvSpPr>
        <p:spPr>
          <a:xfrm>
            <a:off x="4343400" y="5867400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8" name="Oval 247"/>
          <p:cNvSpPr/>
          <p:nvPr/>
        </p:nvSpPr>
        <p:spPr>
          <a:xfrm>
            <a:off x="4526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9" name="Oval 248"/>
          <p:cNvSpPr/>
          <p:nvPr/>
        </p:nvSpPr>
        <p:spPr>
          <a:xfrm>
            <a:off x="4724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0" name="Oval 249"/>
          <p:cNvSpPr/>
          <p:nvPr/>
        </p:nvSpPr>
        <p:spPr>
          <a:xfrm>
            <a:off x="4907278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1" name="Oval 250"/>
          <p:cNvSpPr/>
          <p:nvPr/>
        </p:nvSpPr>
        <p:spPr>
          <a:xfrm>
            <a:off x="5105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2" name="Oval 251"/>
          <p:cNvSpPr/>
          <p:nvPr/>
        </p:nvSpPr>
        <p:spPr>
          <a:xfrm>
            <a:off x="5303522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3" name="Oval 252"/>
          <p:cNvSpPr/>
          <p:nvPr/>
        </p:nvSpPr>
        <p:spPr>
          <a:xfrm>
            <a:off x="5486400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4" name="Oval 253"/>
          <p:cNvSpPr/>
          <p:nvPr/>
        </p:nvSpPr>
        <p:spPr>
          <a:xfrm>
            <a:off x="5684522" y="5867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069078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638800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4831078" y="29234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58" name="TextBox 257"/>
          <p:cNvSpPr txBox="1"/>
          <p:nvPr/>
        </p:nvSpPr>
        <p:spPr>
          <a:xfrm>
            <a:off x="4069078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9" name="TextBox 258"/>
          <p:cNvSpPr txBox="1"/>
          <p:nvPr/>
        </p:nvSpPr>
        <p:spPr>
          <a:xfrm>
            <a:off x="5638800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0" name="TextBox 259"/>
          <p:cNvSpPr txBox="1"/>
          <p:nvPr/>
        </p:nvSpPr>
        <p:spPr>
          <a:xfrm>
            <a:off x="4831078" y="3914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61" name="TextBox 260"/>
          <p:cNvSpPr txBox="1"/>
          <p:nvPr/>
        </p:nvSpPr>
        <p:spPr>
          <a:xfrm>
            <a:off x="4069078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62" name="TextBox 261"/>
          <p:cNvSpPr txBox="1"/>
          <p:nvPr/>
        </p:nvSpPr>
        <p:spPr>
          <a:xfrm>
            <a:off x="5638800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63" name="TextBox 262"/>
          <p:cNvSpPr txBox="1"/>
          <p:nvPr/>
        </p:nvSpPr>
        <p:spPr>
          <a:xfrm>
            <a:off x="4831078" y="4676001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Rectangle 15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Q1.2 Team Characteristics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Q1.2 Team Characteristics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3" name="Rectangle 12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Q1.2  Please prioritize the following team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Team Skills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145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145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Design Communication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362200" y="23239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91" name="Oval 90"/>
          <p:cNvSpPr/>
          <p:nvPr/>
        </p:nvSpPr>
        <p:spPr>
          <a:xfrm>
            <a:off x="4145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343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26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4724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907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105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303522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486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84522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0690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6388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48310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145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343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526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4724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907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105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303522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486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684522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145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343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526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4724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907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105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303522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486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684522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System Analysis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362200" y="33145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180" name="Oval 179"/>
          <p:cNvSpPr/>
          <p:nvPr/>
        </p:nvSpPr>
        <p:spPr>
          <a:xfrm>
            <a:off x="4145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343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526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4724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4907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105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303522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486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684522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0690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6388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48310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64" name="Oval 263"/>
          <p:cNvSpPr/>
          <p:nvPr/>
        </p:nvSpPr>
        <p:spPr>
          <a:xfrm>
            <a:off x="4145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4343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4526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4724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4907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/>
          <p:cNvSpPr/>
          <p:nvPr/>
        </p:nvSpPr>
        <p:spPr>
          <a:xfrm>
            <a:off x="5105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/>
          <p:cNvSpPr/>
          <p:nvPr/>
        </p:nvSpPr>
        <p:spPr>
          <a:xfrm>
            <a:off x="5303522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/>
          <p:cNvSpPr/>
          <p:nvPr/>
        </p:nvSpPr>
        <p:spPr>
          <a:xfrm>
            <a:off x="5486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/>
          <p:cNvSpPr/>
          <p:nvPr/>
        </p:nvSpPr>
        <p:spPr>
          <a:xfrm>
            <a:off x="5684522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/>
          <p:cNvSpPr/>
          <p:nvPr/>
        </p:nvSpPr>
        <p:spPr>
          <a:xfrm>
            <a:off x="4145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4343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/>
          <p:cNvSpPr/>
          <p:nvPr/>
        </p:nvSpPr>
        <p:spPr>
          <a:xfrm>
            <a:off x="4526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/>
          <p:cNvSpPr/>
          <p:nvPr/>
        </p:nvSpPr>
        <p:spPr>
          <a:xfrm>
            <a:off x="4724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/>
          <p:cNvSpPr/>
          <p:nvPr/>
        </p:nvSpPr>
        <p:spPr>
          <a:xfrm>
            <a:off x="4907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/>
          <p:cNvSpPr/>
          <p:nvPr/>
        </p:nvSpPr>
        <p:spPr>
          <a:xfrm>
            <a:off x="5105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/>
          <p:nvPr/>
        </p:nvSpPr>
        <p:spPr>
          <a:xfrm>
            <a:off x="5303522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5486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/>
          <p:cNvSpPr/>
          <p:nvPr/>
        </p:nvSpPr>
        <p:spPr>
          <a:xfrm>
            <a:off x="5684522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1752600" y="4076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Scheduling</a:t>
            </a:r>
            <a:endParaRPr lang="en-US" sz="1600" i="1" dirty="0"/>
          </a:p>
        </p:txBody>
      </p:sp>
      <p:sp>
        <p:nvSpPr>
          <p:cNvPr id="283" name="TextBox 282"/>
          <p:cNvSpPr txBox="1"/>
          <p:nvPr/>
        </p:nvSpPr>
        <p:spPr>
          <a:xfrm>
            <a:off x="2362200" y="43051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284" name="Oval 283"/>
          <p:cNvSpPr/>
          <p:nvPr/>
        </p:nvSpPr>
        <p:spPr>
          <a:xfrm>
            <a:off x="4145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/>
          <p:cNvSpPr/>
          <p:nvPr/>
        </p:nvSpPr>
        <p:spPr>
          <a:xfrm>
            <a:off x="4343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4526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/>
          <p:cNvSpPr/>
          <p:nvPr/>
        </p:nvSpPr>
        <p:spPr>
          <a:xfrm>
            <a:off x="4724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/>
          <p:cNvSpPr/>
          <p:nvPr/>
        </p:nvSpPr>
        <p:spPr>
          <a:xfrm>
            <a:off x="4907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/>
          <p:cNvSpPr/>
          <p:nvPr/>
        </p:nvSpPr>
        <p:spPr>
          <a:xfrm>
            <a:off x="5105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/>
          <p:cNvSpPr/>
          <p:nvPr/>
        </p:nvSpPr>
        <p:spPr>
          <a:xfrm>
            <a:off x="5303522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/>
          <p:cNvSpPr/>
          <p:nvPr/>
        </p:nvSpPr>
        <p:spPr>
          <a:xfrm>
            <a:off x="5486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/>
          <p:cNvSpPr/>
          <p:nvPr/>
        </p:nvSpPr>
        <p:spPr>
          <a:xfrm>
            <a:off x="5684522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/>
        </p:nvSpPr>
        <p:spPr>
          <a:xfrm>
            <a:off x="4069078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94" name="TextBox 293"/>
          <p:cNvSpPr txBox="1"/>
          <p:nvPr/>
        </p:nvSpPr>
        <p:spPr>
          <a:xfrm>
            <a:off x="5638800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95" name="TextBox 294"/>
          <p:cNvSpPr txBox="1"/>
          <p:nvPr/>
        </p:nvSpPr>
        <p:spPr>
          <a:xfrm>
            <a:off x="4831078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96" name="Oval 295"/>
          <p:cNvSpPr/>
          <p:nvPr/>
        </p:nvSpPr>
        <p:spPr>
          <a:xfrm>
            <a:off x="4145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/>
          <p:cNvSpPr/>
          <p:nvPr/>
        </p:nvSpPr>
        <p:spPr>
          <a:xfrm>
            <a:off x="4343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/>
          <p:cNvSpPr/>
          <p:nvPr/>
        </p:nvSpPr>
        <p:spPr>
          <a:xfrm>
            <a:off x="4526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4724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4907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5105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/>
          <p:cNvSpPr/>
          <p:nvPr/>
        </p:nvSpPr>
        <p:spPr>
          <a:xfrm>
            <a:off x="5303522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5486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5684522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/>
          <p:cNvSpPr/>
          <p:nvPr/>
        </p:nvSpPr>
        <p:spPr>
          <a:xfrm>
            <a:off x="4145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/>
          <p:cNvSpPr/>
          <p:nvPr/>
        </p:nvSpPr>
        <p:spPr>
          <a:xfrm>
            <a:off x="4343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Oval 306"/>
          <p:cNvSpPr/>
          <p:nvPr/>
        </p:nvSpPr>
        <p:spPr>
          <a:xfrm>
            <a:off x="4526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Oval 307"/>
          <p:cNvSpPr/>
          <p:nvPr/>
        </p:nvSpPr>
        <p:spPr>
          <a:xfrm>
            <a:off x="4724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Oval 308"/>
          <p:cNvSpPr/>
          <p:nvPr/>
        </p:nvSpPr>
        <p:spPr>
          <a:xfrm>
            <a:off x="4907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5105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/>
          <p:cNvSpPr/>
          <p:nvPr/>
        </p:nvSpPr>
        <p:spPr>
          <a:xfrm>
            <a:off x="5303522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5486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/>
          <p:nvPr/>
        </p:nvSpPr>
        <p:spPr>
          <a:xfrm>
            <a:off x="5684522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TextBox 313"/>
          <p:cNvSpPr txBox="1"/>
          <p:nvPr/>
        </p:nvSpPr>
        <p:spPr>
          <a:xfrm>
            <a:off x="1752600" y="50671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Estimating</a:t>
            </a:r>
            <a:endParaRPr lang="en-US" sz="1600" i="1" dirty="0"/>
          </a:p>
        </p:txBody>
      </p:sp>
      <p:sp>
        <p:nvSpPr>
          <p:cNvPr id="315" name="TextBox 314"/>
          <p:cNvSpPr txBox="1"/>
          <p:nvPr/>
        </p:nvSpPr>
        <p:spPr>
          <a:xfrm>
            <a:off x="2362200" y="52957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316" name="Oval 315"/>
          <p:cNvSpPr/>
          <p:nvPr/>
        </p:nvSpPr>
        <p:spPr>
          <a:xfrm>
            <a:off x="4145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/>
          <p:cNvSpPr/>
          <p:nvPr/>
        </p:nvSpPr>
        <p:spPr>
          <a:xfrm>
            <a:off x="4343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/>
          <p:cNvSpPr/>
          <p:nvPr/>
        </p:nvSpPr>
        <p:spPr>
          <a:xfrm>
            <a:off x="4526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/>
          <p:cNvSpPr/>
          <p:nvPr/>
        </p:nvSpPr>
        <p:spPr>
          <a:xfrm>
            <a:off x="4724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/>
          <p:cNvSpPr/>
          <p:nvPr/>
        </p:nvSpPr>
        <p:spPr>
          <a:xfrm>
            <a:off x="4907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/>
          <p:cNvSpPr/>
          <p:nvPr/>
        </p:nvSpPr>
        <p:spPr>
          <a:xfrm>
            <a:off x="5105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/>
          <p:cNvSpPr/>
          <p:nvPr/>
        </p:nvSpPr>
        <p:spPr>
          <a:xfrm>
            <a:off x="5303522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/>
          <p:cNvSpPr/>
          <p:nvPr/>
        </p:nvSpPr>
        <p:spPr>
          <a:xfrm>
            <a:off x="5486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5684522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TextBox 324"/>
          <p:cNvSpPr txBox="1"/>
          <p:nvPr/>
        </p:nvSpPr>
        <p:spPr>
          <a:xfrm>
            <a:off x="4069078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5638800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327" name="TextBox 326"/>
          <p:cNvSpPr txBox="1"/>
          <p:nvPr/>
        </p:nvSpPr>
        <p:spPr>
          <a:xfrm>
            <a:off x="4831078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495961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Q0. Project Information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Q1.2  Please prioritize the following team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Team Skills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145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145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Design Communication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362200" y="23239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91" name="Oval 90"/>
          <p:cNvSpPr/>
          <p:nvPr/>
        </p:nvSpPr>
        <p:spPr>
          <a:xfrm>
            <a:off x="4145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343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26278" y="28573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4724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907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105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303522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486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84522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0690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6388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48310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145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343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526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4724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907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105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303522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486400" y="3390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684522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145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343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526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4724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907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105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303522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486400" y="36193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684522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System Analysis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362200" y="33145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180" name="Oval 179"/>
          <p:cNvSpPr/>
          <p:nvPr/>
        </p:nvSpPr>
        <p:spPr>
          <a:xfrm>
            <a:off x="4145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343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526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4724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4907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105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303522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486400" y="38479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684522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0690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6388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48310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64" name="Oval 263"/>
          <p:cNvSpPr/>
          <p:nvPr/>
        </p:nvSpPr>
        <p:spPr>
          <a:xfrm>
            <a:off x="4145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4343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4526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4724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4907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/>
          <p:cNvSpPr/>
          <p:nvPr/>
        </p:nvSpPr>
        <p:spPr>
          <a:xfrm>
            <a:off x="5105400" y="43813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/>
          <p:cNvSpPr/>
          <p:nvPr/>
        </p:nvSpPr>
        <p:spPr>
          <a:xfrm>
            <a:off x="5303522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/>
          <p:cNvSpPr/>
          <p:nvPr/>
        </p:nvSpPr>
        <p:spPr>
          <a:xfrm>
            <a:off x="5486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/>
          <p:cNvSpPr/>
          <p:nvPr/>
        </p:nvSpPr>
        <p:spPr>
          <a:xfrm>
            <a:off x="5684522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/>
          <p:cNvSpPr/>
          <p:nvPr/>
        </p:nvSpPr>
        <p:spPr>
          <a:xfrm>
            <a:off x="4145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4343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/>
          <p:cNvSpPr/>
          <p:nvPr/>
        </p:nvSpPr>
        <p:spPr>
          <a:xfrm>
            <a:off x="4526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/>
          <p:cNvSpPr/>
          <p:nvPr/>
        </p:nvSpPr>
        <p:spPr>
          <a:xfrm>
            <a:off x="4724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/>
          <p:cNvSpPr/>
          <p:nvPr/>
        </p:nvSpPr>
        <p:spPr>
          <a:xfrm>
            <a:off x="4907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/>
          <p:cNvSpPr/>
          <p:nvPr/>
        </p:nvSpPr>
        <p:spPr>
          <a:xfrm>
            <a:off x="5105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/>
          <p:nvPr/>
        </p:nvSpPr>
        <p:spPr>
          <a:xfrm>
            <a:off x="5303522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5486400" y="46099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/>
          <p:cNvSpPr/>
          <p:nvPr/>
        </p:nvSpPr>
        <p:spPr>
          <a:xfrm>
            <a:off x="5684522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1752600" y="4076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Scheduling</a:t>
            </a:r>
            <a:endParaRPr lang="en-US" sz="1600" i="1" dirty="0"/>
          </a:p>
        </p:txBody>
      </p:sp>
      <p:sp>
        <p:nvSpPr>
          <p:cNvPr id="283" name="TextBox 282"/>
          <p:cNvSpPr txBox="1"/>
          <p:nvPr/>
        </p:nvSpPr>
        <p:spPr>
          <a:xfrm>
            <a:off x="2362200" y="43051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284" name="Oval 283"/>
          <p:cNvSpPr/>
          <p:nvPr/>
        </p:nvSpPr>
        <p:spPr>
          <a:xfrm>
            <a:off x="4145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/>
          <p:cNvSpPr/>
          <p:nvPr/>
        </p:nvSpPr>
        <p:spPr>
          <a:xfrm>
            <a:off x="4343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4526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/>
          <p:cNvSpPr/>
          <p:nvPr/>
        </p:nvSpPr>
        <p:spPr>
          <a:xfrm>
            <a:off x="4724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/>
          <p:cNvSpPr/>
          <p:nvPr/>
        </p:nvSpPr>
        <p:spPr>
          <a:xfrm>
            <a:off x="4907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/>
          <p:cNvSpPr/>
          <p:nvPr/>
        </p:nvSpPr>
        <p:spPr>
          <a:xfrm>
            <a:off x="5105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/>
          <p:cNvSpPr/>
          <p:nvPr/>
        </p:nvSpPr>
        <p:spPr>
          <a:xfrm>
            <a:off x="5303522" y="4838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/>
          <p:cNvSpPr/>
          <p:nvPr/>
        </p:nvSpPr>
        <p:spPr>
          <a:xfrm>
            <a:off x="5486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/>
          <p:cNvSpPr/>
          <p:nvPr/>
        </p:nvSpPr>
        <p:spPr>
          <a:xfrm>
            <a:off x="5684522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/>
        </p:nvSpPr>
        <p:spPr>
          <a:xfrm>
            <a:off x="4069078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94" name="TextBox 293"/>
          <p:cNvSpPr txBox="1"/>
          <p:nvPr/>
        </p:nvSpPr>
        <p:spPr>
          <a:xfrm>
            <a:off x="5638800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95" name="TextBox 294"/>
          <p:cNvSpPr txBox="1"/>
          <p:nvPr/>
        </p:nvSpPr>
        <p:spPr>
          <a:xfrm>
            <a:off x="4831078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96" name="Oval 295"/>
          <p:cNvSpPr/>
          <p:nvPr/>
        </p:nvSpPr>
        <p:spPr>
          <a:xfrm>
            <a:off x="4145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/>
          <p:cNvSpPr/>
          <p:nvPr/>
        </p:nvSpPr>
        <p:spPr>
          <a:xfrm>
            <a:off x="4343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/>
          <p:cNvSpPr/>
          <p:nvPr/>
        </p:nvSpPr>
        <p:spPr>
          <a:xfrm>
            <a:off x="4526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4724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4907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5105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/>
          <p:cNvSpPr/>
          <p:nvPr/>
        </p:nvSpPr>
        <p:spPr>
          <a:xfrm>
            <a:off x="5303522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5486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5684522" y="53719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/>
          <p:cNvSpPr/>
          <p:nvPr/>
        </p:nvSpPr>
        <p:spPr>
          <a:xfrm>
            <a:off x="4145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/>
          <p:cNvSpPr/>
          <p:nvPr/>
        </p:nvSpPr>
        <p:spPr>
          <a:xfrm>
            <a:off x="4343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Oval 306"/>
          <p:cNvSpPr/>
          <p:nvPr/>
        </p:nvSpPr>
        <p:spPr>
          <a:xfrm>
            <a:off x="4526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Oval 307"/>
          <p:cNvSpPr/>
          <p:nvPr/>
        </p:nvSpPr>
        <p:spPr>
          <a:xfrm>
            <a:off x="4724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Oval 308"/>
          <p:cNvSpPr/>
          <p:nvPr/>
        </p:nvSpPr>
        <p:spPr>
          <a:xfrm>
            <a:off x="4907278" y="5600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5105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/>
          <p:cNvSpPr/>
          <p:nvPr/>
        </p:nvSpPr>
        <p:spPr>
          <a:xfrm>
            <a:off x="5303522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5486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/>
          <p:nvPr/>
        </p:nvSpPr>
        <p:spPr>
          <a:xfrm>
            <a:off x="5684522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TextBox 313"/>
          <p:cNvSpPr txBox="1"/>
          <p:nvPr/>
        </p:nvSpPr>
        <p:spPr>
          <a:xfrm>
            <a:off x="1752600" y="50671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Estimating</a:t>
            </a:r>
            <a:endParaRPr lang="en-US" sz="1600" i="1" dirty="0"/>
          </a:p>
        </p:txBody>
      </p:sp>
      <p:sp>
        <p:nvSpPr>
          <p:cNvPr id="315" name="TextBox 314"/>
          <p:cNvSpPr txBox="1"/>
          <p:nvPr/>
        </p:nvSpPr>
        <p:spPr>
          <a:xfrm>
            <a:off x="2362200" y="52957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316" name="Oval 315"/>
          <p:cNvSpPr/>
          <p:nvPr/>
        </p:nvSpPr>
        <p:spPr>
          <a:xfrm>
            <a:off x="4145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/>
          <p:cNvSpPr/>
          <p:nvPr/>
        </p:nvSpPr>
        <p:spPr>
          <a:xfrm>
            <a:off x="4343400" y="5829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/>
          <p:cNvSpPr/>
          <p:nvPr/>
        </p:nvSpPr>
        <p:spPr>
          <a:xfrm>
            <a:off x="4526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/>
          <p:cNvSpPr/>
          <p:nvPr/>
        </p:nvSpPr>
        <p:spPr>
          <a:xfrm>
            <a:off x="4724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/>
          <p:cNvSpPr/>
          <p:nvPr/>
        </p:nvSpPr>
        <p:spPr>
          <a:xfrm>
            <a:off x="4907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/>
          <p:cNvSpPr/>
          <p:nvPr/>
        </p:nvSpPr>
        <p:spPr>
          <a:xfrm>
            <a:off x="5105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/>
          <p:cNvSpPr/>
          <p:nvPr/>
        </p:nvSpPr>
        <p:spPr>
          <a:xfrm>
            <a:off x="5303522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/>
          <p:cNvSpPr/>
          <p:nvPr/>
        </p:nvSpPr>
        <p:spPr>
          <a:xfrm>
            <a:off x="5486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5684522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TextBox 324"/>
          <p:cNvSpPr txBox="1"/>
          <p:nvPr/>
        </p:nvSpPr>
        <p:spPr>
          <a:xfrm>
            <a:off x="4069078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5638800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327" name="TextBox 326"/>
          <p:cNvSpPr txBox="1"/>
          <p:nvPr/>
        </p:nvSpPr>
        <p:spPr>
          <a:xfrm>
            <a:off x="4831078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Q1.2  Please prioritize the following team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Team Skills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145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343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526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4724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49072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105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3035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4864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684522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145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343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526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4724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49072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105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303522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4864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6845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Design Communication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362200" y="23239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91" name="Oval 90"/>
          <p:cNvSpPr/>
          <p:nvPr/>
        </p:nvSpPr>
        <p:spPr>
          <a:xfrm>
            <a:off x="4145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4343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4526278" y="28573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4724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4907278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5105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5303522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5486400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5684522" y="2857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5" name="TextBox 254"/>
          <p:cNvSpPr txBox="1"/>
          <p:nvPr/>
        </p:nvSpPr>
        <p:spPr>
          <a:xfrm>
            <a:off x="40690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6388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48310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145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343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526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4724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4907278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105400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303522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486400" y="3390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684522" y="3390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145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343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526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4724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4907278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105400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303522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486400" y="36193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684522" y="3619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System Analysis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362200" y="33145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180" name="Oval 179"/>
          <p:cNvSpPr/>
          <p:nvPr/>
        </p:nvSpPr>
        <p:spPr>
          <a:xfrm>
            <a:off x="4145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343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526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4724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4907278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105400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303522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486400" y="38479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684522" y="3847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0690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6388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48310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64" name="Oval 263"/>
          <p:cNvSpPr/>
          <p:nvPr/>
        </p:nvSpPr>
        <p:spPr>
          <a:xfrm>
            <a:off x="4145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5" name="Oval 264"/>
          <p:cNvSpPr/>
          <p:nvPr/>
        </p:nvSpPr>
        <p:spPr>
          <a:xfrm>
            <a:off x="4343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6" name="Oval 265"/>
          <p:cNvSpPr/>
          <p:nvPr/>
        </p:nvSpPr>
        <p:spPr>
          <a:xfrm>
            <a:off x="4526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7" name="Oval 266"/>
          <p:cNvSpPr/>
          <p:nvPr/>
        </p:nvSpPr>
        <p:spPr>
          <a:xfrm>
            <a:off x="4724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8" name="Oval 267"/>
          <p:cNvSpPr/>
          <p:nvPr/>
        </p:nvSpPr>
        <p:spPr>
          <a:xfrm>
            <a:off x="4907278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9" name="Oval 268"/>
          <p:cNvSpPr/>
          <p:nvPr/>
        </p:nvSpPr>
        <p:spPr>
          <a:xfrm>
            <a:off x="5105400" y="43813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0" name="Oval 269"/>
          <p:cNvSpPr/>
          <p:nvPr/>
        </p:nvSpPr>
        <p:spPr>
          <a:xfrm>
            <a:off x="5303522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1" name="Oval 270"/>
          <p:cNvSpPr/>
          <p:nvPr/>
        </p:nvSpPr>
        <p:spPr>
          <a:xfrm>
            <a:off x="5486400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2" name="Oval 271"/>
          <p:cNvSpPr/>
          <p:nvPr/>
        </p:nvSpPr>
        <p:spPr>
          <a:xfrm>
            <a:off x="5684522" y="43813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3" name="Oval 272"/>
          <p:cNvSpPr/>
          <p:nvPr/>
        </p:nvSpPr>
        <p:spPr>
          <a:xfrm>
            <a:off x="4145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4" name="Oval 273"/>
          <p:cNvSpPr/>
          <p:nvPr/>
        </p:nvSpPr>
        <p:spPr>
          <a:xfrm>
            <a:off x="4343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5" name="Oval 274"/>
          <p:cNvSpPr/>
          <p:nvPr/>
        </p:nvSpPr>
        <p:spPr>
          <a:xfrm>
            <a:off x="4526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6" name="Oval 275"/>
          <p:cNvSpPr/>
          <p:nvPr/>
        </p:nvSpPr>
        <p:spPr>
          <a:xfrm>
            <a:off x="4724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7" name="Oval 276"/>
          <p:cNvSpPr/>
          <p:nvPr/>
        </p:nvSpPr>
        <p:spPr>
          <a:xfrm>
            <a:off x="4907278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8" name="Oval 277"/>
          <p:cNvSpPr/>
          <p:nvPr/>
        </p:nvSpPr>
        <p:spPr>
          <a:xfrm>
            <a:off x="5105400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9" name="Oval 278"/>
          <p:cNvSpPr/>
          <p:nvPr/>
        </p:nvSpPr>
        <p:spPr>
          <a:xfrm>
            <a:off x="5303522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0" name="Oval 279"/>
          <p:cNvSpPr/>
          <p:nvPr/>
        </p:nvSpPr>
        <p:spPr>
          <a:xfrm>
            <a:off x="5486400" y="46099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1" name="Oval 280"/>
          <p:cNvSpPr/>
          <p:nvPr/>
        </p:nvSpPr>
        <p:spPr>
          <a:xfrm>
            <a:off x="5684522" y="4609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2" name="TextBox 281"/>
          <p:cNvSpPr txBox="1"/>
          <p:nvPr/>
        </p:nvSpPr>
        <p:spPr>
          <a:xfrm>
            <a:off x="1752600" y="40765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Scheduling</a:t>
            </a:r>
            <a:endParaRPr lang="en-US" sz="1600" i="1" dirty="0"/>
          </a:p>
        </p:txBody>
      </p:sp>
      <p:sp>
        <p:nvSpPr>
          <p:cNvPr id="283" name="TextBox 282"/>
          <p:cNvSpPr txBox="1"/>
          <p:nvPr/>
        </p:nvSpPr>
        <p:spPr>
          <a:xfrm>
            <a:off x="2362200" y="43051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284" name="Oval 283"/>
          <p:cNvSpPr/>
          <p:nvPr/>
        </p:nvSpPr>
        <p:spPr>
          <a:xfrm>
            <a:off x="4145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5" name="Oval 284"/>
          <p:cNvSpPr/>
          <p:nvPr/>
        </p:nvSpPr>
        <p:spPr>
          <a:xfrm>
            <a:off x="4343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6" name="Oval 285"/>
          <p:cNvSpPr/>
          <p:nvPr/>
        </p:nvSpPr>
        <p:spPr>
          <a:xfrm>
            <a:off x="4526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7" name="Oval 286"/>
          <p:cNvSpPr/>
          <p:nvPr/>
        </p:nvSpPr>
        <p:spPr>
          <a:xfrm>
            <a:off x="4724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8" name="Oval 287"/>
          <p:cNvSpPr/>
          <p:nvPr/>
        </p:nvSpPr>
        <p:spPr>
          <a:xfrm>
            <a:off x="4907278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9" name="Oval 288"/>
          <p:cNvSpPr/>
          <p:nvPr/>
        </p:nvSpPr>
        <p:spPr>
          <a:xfrm>
            <a:off x="5105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0" name="Oval 289"/>
          <p:cNvSpPr/>
          <p:nvPr/>
        </p:nvSpPr>
        <p:spPr>
          <a:xfrm>
            <a:off x="5303522" y="4838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1" name="Oval 290"/>
          <p:cNvSpPr/>
          <p:nvPr/>
        </p:nvSpPr>
        <p:spPr>
          <a:xfrm>
            <a:off x="5486400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2" name="Oval 291"/>
          <p:cNvSpPr/>
          <p:nvPr/>
        </p:nvSpPr>
        <p:spPr>
          <a:xfrm>
            <a:off x="5684522" y="4838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3" name="TextBox 292"/>
          <p:cNvSpPr txBox="1"/>
          <p:nvPr/>
        </p:nvSpPr>
        <p:spPr>
          <a:xfrm>
            <a:off x="4069078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94" name="TextBox 293"/>
          <p:cNvSpPr txBox="1"/>
          <p:nvPr/>
        </p:nvSpPr>
        <p:spPr>
          <a:xfrm>
            <a:off x="5638800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95" name="TextBox 294"/>
          <p:cNvSpPr txBox="1"/>
          <p:nvPr/>
        </p:nvSpPr>
        <p:spPr>
          <a:xfrm>
            <a:off x="4831078" y="41043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296" name="Oval 295"/>
          <p:cNvSpPr/>
          <p:nvPr/>
        </p:nvSpPr>
        <p:spPr>
          <a:xfrm>
            <a:off x="4145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7" name="Oval 296"/>
          <p:cNvSpPr/>
          <p:nvPr/>
        </p:nvSpPr>
        <p:spPr>
          <a:xfrm>
            <a:off x="4343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/>
          <p:cNvSpPr/>
          <p:nvPr/>
        </p:nvSpPr>
        <p:spPr>
          <a:xfrm>
            <a:off x="4526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/>
          <p:cNvSpPr/>
          <p:nvPr/>
        </p:nvSpPr>
        <p:spPr>
          <a:xfrm>
            <a:off x="4724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0" name="Oval 299"/>
          <p:cNvSpPr/>
          <p:nvPr/>
        </p:nvSpPr>
        <p:spPr>
          <a:xfrm>
            <a:off x="4907278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1" name="Oval 300"/>
          <p:cNvSpPr/>
          <p:nvPr/>
        </p:nvSpPr>
        <p:spPr>
          <a:xfrm>
            <a:off x="5105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Oval 301"/>
          <p:cNvSpPr/>
          <p:nvPr/>
        </p:nvSpPr>
        <p:spPr>
          <a:xfrm>
            <a:off x="5303522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3" name="Oval 302"/>
          <p:cNvSpPr/>
          <p:nvPr/>
        </p:nvSpPr>
        <p:spPr>
          <a:xfrm>
            <a:off x="5486400" y="53719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4" name="Oval 303"/>
          <p:cNvSpPr/>
          <p:nvPr/>
        </p:nvSpPr>
        <p:spPr>
          <a:xfrm>
            <a:off x="5684522" y="53719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5" name="Oval 304"/>
          <p:cNvSpPr/>
          <p:nvPr/>
        </p:nvSpPr>
        <p:spPr>
          <a:xfrm>
            <a:off x="4145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6" name="Oval 305"/>
          <p:cNvSpPr/>
          <p:nvPr/>
        </p:nvSpPr>
        <p:spPr>
          <a:xfrm>
            <a:off x="4343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7" name="Oval 306"/>
          <p:cNvSpPr/>
          <p:nvPr/>
        </p:nvSpPr>
        <p:spPr>
          <a:xfrm>
            <a:off x="4526278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8" name="Oval 307"/>
          <p:cNvSpPr/>
          <p:nvPr/>
        </p:nvSpPr>
        <p:spPr>
          <a:xfrm>
            <a:off x="4724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9" name="Oval 308"/>
          <p:cNvSpPr/>
          <p:nvPr/>
        </p:nvSpPr>
        <p:spPr>
          <a:xfrm>
            <a:off x="4907278" y="5600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0" name="Oval 309"/>
          <p:cNvSpPr/>
          <p:nvPr/>
        </p:nvSpPr>
        <p:spPr>
          <a:xfrm>
            <a:off x="5105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1" name="Oval 310"/>
          <p:cNvSpPr/>
          <p:nvPr/>
        </p:nvSpPr>
        <p:spPr>
          <a:xfrm>
            <a:off x="5303522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2" name="Oval 311"/>
          <p:cNvSpPr/>
          <p:nvPr/>
        </p:nvSpPr>
        <p:spPr>
          <a:xfrm>
            <a:off x="5486400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3" name="Oval 312"/>
          <p:cNvSpPr/>
          <p:nvPr/>
        </p:nvSpPr>
        <p:spPr>
          <a:xfrm>
            <a:off x="5684522" y="5600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4" name="TextBox 313"/>
          <p:cNvSpPr txBox="1"/>
          <p:nvPr/>
        </p:nvSpPr>
        <p:spPr>
          <a:xfrm>
            <a:off x="1752600" y="50671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Estimating</a:t>
            </a:r>
            <a:endParaRPr lang="en-US" sz="1600" i="1" dirty="0"/>
          </a:p>
        </p:txBody>
      </p:sp>
      <p:sp>
        <p:nvSpPr>
          <p:cNvPr id="315" name="TextBox 314"/>
          <p:cNvSpPr txBox="1"/>
          <p:nvPr/>
        </p:nvSpPr>
        <p:spPr>
          <a:xfrm>
            <a:off x="2362200" y="5295781"/>
            <a:ext cx="28956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Leadership</a:t>
            </a:r>
          </a:p>
          <a:p>
            <a:endParaRPr lang="en-US" sz="200" dirty="0" smtClean="0"/>
          </a:p>
          <a:p>
            <a:r>
              <a:rPr lang="en-US" sz="1400" dirty="0" smtClean="0"/>
              <a:t>Modeling</a:t>
            </a:r>
          </a:p>
          <a:p>
            <a:endParaRPr lang="en-US" sz="200" dirty="0" smtClean="0"/>
          </a:p>
          <a:p>
            <a:r>
              <a:rPr lang="en-US" sz="1400" dirty="0" smtClean="0"/>
              <a:t>Navigation</a:t>
            </a:r>
          </a:p>
        </p:txBody>
      </p:sp>
      <p:sp>
        <p:nvSpPr>
          <p:cNvPr id="316" name="Oval 315"/>
          <p:cNvSpPr/>
          <p:nvPr/>
        </p:nvSpPr>
        <p:spPr>
          <a:xfrm>
            <a:off x="4145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" name="Oval 316"/>
          <p:cNvSpPr/>
          <p:nvPr/>
        </p:nvSpPr>
        <p:spPr>
          <a:xfrm>
            <a:off x="4343400" y="5829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8" name="Oval 317"/>
          <p:cNvSpPr/>
          <p:nvPr/>
        </p:nvSpPr>
        <p:spPr>
          <a:xfrm>
            <a:off x="4526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9" name="Oval 318"/>
          <p:cNvSpPr/>
          <p:nvPr/>
        </p:nvSpPr>
        <p:spPr>
          <a:xfrm>
            <a:off x="4724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0" name="Oval 319"/>
          <p:cNvSpPr/>
          <p:nvPr/>
        </p:nvSpPr>
        <p:spPr>
          <a:xfrm>
            <a:off x="4907278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1" name="Oval 320"/>
          <p:cNvSpPr/>
          <p:nvPr/>
        </p:nvSpPr>
        <p:spPr>
          <a:xfrm>
            <a:off x="5105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2" name="Oval 321"/>
          <p:cNvSpPr/>
          <p:nvPr/>
        </p:nvSpPr>
        <p:spPr>
          <a:xfrm>
            <a:off x="5303522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3" name="Oval 322"/>
          <p:cNvSpPr/>
          <p:nvPr/>
        </p:nvSpPr>
        <p:spPr>
          <a:xfrm>
            <a:off x="5486400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4" name="Oval 323"/>
          <p:cNvSpPr/>
          <p:nvPr/>
        </p:nvSpPr>
        <p:spPr>
          <a:xfrm>
            <a:off x="5684522" y="5829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5" name="TextBox 324"/>
          <p:cNvSpPr txBox="1"/>
          <p:nvPr/>
        </p:nvSpPr>
        <p:spPr>
          <a:xfrm>
            <a:off x="4069078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326" name="TextBox 325"/>
          <p:cNvSpPr txBox="1"/>
          <p:nvPr/>
        </p:nvSpPr>
        <p:spPr>
          <a:xfrm>
            <a:off x="5638800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327" name="TextBox 326"/>
          <p:cNvSpPr txBox="1"/>
          <p:nvPr/>
        </p:nvSpPr>
        <p:spPr>
          <a:xfrm>
            <a:off x="4831078" y="50949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Rectangle 140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Q1.3 Organization Characteristics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204847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Q1.3A  Owner</a:t>
            </a:r>
          </a:p>
          <a:p>
            <a:r>
              <a:rPr lang="en-US" dirty="0" smtClean="0"/>
              <a:t>Q1.3B  Architect/Engineer</a:t>
            </a:r>
          </a:p>
          <a:p>
            <a:r>
              <a:rPr lang="en-US" dirty="0" smtClean="0"/>
              <a:t>Q1.3C  Contractor</a:t>
            </a:r>
          </a:p>
          <a:p>
            <a:r>
              <a:rPr lang="en-US" dirty="0" smtClean="0"/>
              <a:t>Q1.3D  Facility Manager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15070"/>
            <a:ext cx="746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i="1" dirty="0" smtClean="0"/>
              <a:t>Q1.3 Organization Characteristics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3" name="Rectangle 12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590800" y="2048470"/>
            <a:ext cx="350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Q1.3A  Owner</a:t>
            </a:r>
          </a:p>
          <a:p>
            <a:r>
              <a:rPr lang="en-US" dirty="0" smtClean="0"/>
              <a:t>Q1.3B  Architect/Engineer</a:t>
            </a:r>
          </a:p>
          <a:p>
            <a:r>
              <a:rPr lang="en-US" dirty="0" smtClean="0"/>
              <a:t>Q1.3C  Contractor</a:t>
            </a:r>
          </a:p>
          <a:p>
            <a:r>
              <a:rPr lang="en-US" dirty="0" smtClean="0"/>
              <a:t>Q1.3D  Facility Manager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Q1.3A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Owner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Q1.3A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Owner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Q1.3A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Owner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Q1.3B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Architect/Engineer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Q1.3B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Architect/Engineer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Q1.3B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Architect/Engineer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495961"/>
            <a:ext cx="5181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Q0. Project Information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dirty="0"/>
          </a:p>
        </p:txBody>
      </p:sp>
      <p:sp>
        <p:nvSpPr>
          <p:cNvPr id="12" name="Rectangle 11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Q1.3C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Contractor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Q1.3C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Contractor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Q1.3D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Facility Manager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Q1.3D  Please prioritize the following organization characteristics: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8506" y="3847306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1752600"/>
            <a:ext cx="518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Facility Manager</a:t>
            </a:r>
            <a:endParaRPr lang="en-US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676400" y="1524000"/>
            <a:ext cx="4114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 being of lowest priority, 9 being highest.</a:t>
            </a:r>
            <a:endParaRPr lang="en-US" sz="1400" dirty="0"/>
          </a:p>
        </p:txBody>
      </p:sp>
      <p:sp>
        <p:nvSpPr>
          <p:cNvPr id="102" name="Oval 101"/>
          <p:cNvSpPr/>
          <p:nvPr/>
        </p:nvSpPr>
        <p:spPr>
          <a:xfrm>
            <a:off x="4450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4648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4831078" y="2400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5029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5212078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5410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5608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5791200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5989322" y="2400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4450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4648200" y="26287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4831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Oval 153"/>
          <p:cNvSpPr/>
          <p:nvPr/>
        </p:nvSpPr>
        <p:spPr>
          <a:xfrm>
            <a:off x="5029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5" name="Oval 154"/>
          <p:cNvSpPr/>
          <p:nvPr/>
        </p:nvSpPr>
        <p:spPr>
          <a:xfrm>
            <a:off x="5212078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6" name="Oval 155"/>
          <p:cNvSpPr/>
          <p:nvPr/>
        </p:nvSpPr>
        <p:spPr>
          <a:xfrm>
            <a:off x="5410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7" name="Oval 156"/>
          <p:cNvSpPr/>
          <p:nvPr/>
        </p:nvSpPr>
        <p:spPr>
          <a:xfrm>
            <a:off x="5608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8" name="Oval 157"/>
          <p:cNvSpPr/>
          <p:nvPr/>
        </p:nvSpPr>
        <p:spPr>
          <a:xfrm>
            <a:off x="5791200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5989322" y="26287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7" name="TextBox 86"/>
          <p:cNvSpPr txBox="1"/>
          <p:nvPr/>
        </p:nvSpPr>
        <p:spPr>
          <a:xfrm>
            <a:off x="1752600" y="20953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Technological Development</a:t>
            </a:r>
            <a:endParaRPr lang="en-US" sz="1600" i="1" dirty="0"/>
          </a:p>
        </p:txBody>
      </p:sp>
      <p:sp>
        <p:nvSpPr>
          <p:cNvPr id="88" name="TextBox 87"/>
          <p:cNvSpPr txBox="1"/>
          <p:nvPr/>
        </p:nvSpPr>
        <p:spPr>
          <a:xfrm>
            <a:off x="2590800" y="2286000"/>
            <a:ext cx="2895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IT Department</a:t>
            </a:r>
          </a:p>
          <a:p>
            <a:endParaRPr lang="en-US" sz="200" dirty="0" smtClean="0"/>
          </a:p>
          <a:p>
            <a:r>
              <a:rPr lang="en-US" sz="1400" dirty="0" smtClean="0"/>
              <a:t>Training</a:t>
            </a:r>
          </a:p>
        </p:txBody>
      </p:sp>
      <p:sp>
        <p:nvSpPr>
          <p:cNvPr id="255" name="TextBox 254"/>
          <p:cNvSpPr txBox="1"/>
          <p:nvPr/>
        </p:nvSpPr>
        <p:spPr>
          <a:xfrm>
            <a:off x="4373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256" name="TextBox 255"/>
          <p:cNvSpPr txBox="1"/>
          <p:nvPr/>
        </p:nvSpPr>
        <p:spPr>
          <a:xfrm>
            <a:off x="5943600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257" name="TextBox 256"/>
          <p:cNvSpPr txBox="1"/>
          <p:nvPr/>
        </p:nvSpPr>
        <p:spPr>
          <a:xfrm>
            <a:off x="5135878" y="21231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60" name="Oval 159"/>
          <p:cNvSpPr/>
          <p:nvPr/>
        </p:nvSpPr>
        <p:spPr>
          <a:xfrm>
            <a:off x="4450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4648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2" name="Oval 161"/>
          <p:cNvSpPr/>
          <p:nvPr/>
        </p:nvSpPr>
        <p:spPr>
          <a:xfrm>
            <a:off x="4831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5029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5212078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5410200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5608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5791200" y="34747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5989322" y="3474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4450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4648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4831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5029200" y="36955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5212078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5410200" y="3703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5608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5791200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5989322" y="36955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1752600" y="3085981"/>
            <a:ext cx="2895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 smtClean="0"/>
              <a:t>Access to Hardware/Software</a:t>
            </a:r>
            <a:endParaRPr lang="en-US" sz="1600" i="1" dirty="0"/>
          </a:p>
        </p:txBody>
      </p:sp>
      <p:sp>
        <p:nvSpPr>
          <p:cNvPr id="179" name="TextBox 178"/>
          <p:cNvSpPr txBox="1"/>
          <p:nvPr/>
        </p:nvSpPr>
        <p:spPr>
          <a:xfrm>
            <a:off x="2590800" y="3373160"/>
            <a:ext cx="2895600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Design Communication</a:t>
            </a:r>
          </a:p>
          <a:p>
            <a:endParaRPr lang="en-US" sz="200" dirty="0" smtClean="0"/>
          </a:p>
          <a:p>
            <a:r>
              <a:rPr lang="en-US" sz="1400" dirty="0" smtClean="0"/>
              <a:t>System Analysis</a:t>
            </a:r>
          </a:p>
          <a:p>
            <a:endParaRPr lang="en-US" sz="200" dirty="0" smtClean="0"/>
          </a:p>
          <a:p>
            <a:r>
              <a:rPr lang="en-US" sz="1400" dirty="0" smtClean="0"/>
              <a:t>Scheduling</a:t>
            </a:r>
          </a:p>
          <a:p>
            <a:endParaRPr lang="en-US" sz="200" dirty="0" smtClean="0"/>
          </a:p>
          <a:p>
            <a:r>
              <a:rPr lang="en-US" sz="1400" dirty="0" smtClean="0"/>
              <a:t>Estimating</a:t>
            </a:r>
          </a:p>
        </p:txBody>
      </p:sp>
      <p:sp>
        <p:nvSpPr>
          <p:cNvPr id="180" name="Oval 179"/>
          <p:cNvSpPr/>
          <p:nvPr/>
        </p:nvSpPr>
        <p:spPr>
          <a:xfrm>
            <a:off x="4450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4648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4831078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5029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5212078" y="3924181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5410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5608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5791200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89322" y="3924181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TextBox 188"/>
          <p:cNvSpPr txBox="1"/>
          <p:nvPr/>
        </p:nvSpPr>
        <p:spPr>
          <a:xfrm>
            <a:off x="4373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1</a:t>
            </a:r>
            <a:endParaRPr lang="en-US" sz="1200" dirty="0"/>
          </a:p>
        </p:txBody>
      </p:sp>
      <p:sp>
        <p:nvSpPr>
          <p:cNvPr id="190" name="TextBox 189"/>
          <p:cNvSpPr txBox="1"/>
          <p:nvPr/>
        </p:nvSpPr>
        <p:spPr>
          <a:xfrm>
            <a:off x="5943600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9</a:t>
            </a:r>
            <a:endParaRPr lang="en-US" sz="1200" dirty="0"/>
          </a:p>
        </p:txBody>
      </p:sp>
      <p:sp>
        <p:nvSpPr>
          <p:cNvPr id="191" name="TextBox 190"/>
          <p:cNvSpPr txBox="1"/>
          <p:nvPr/>
        </p:nvSpPr>
        <p:spPr>
          <a:xfrm>
            <a:off x="5135878" y="3113782"/>
            <a:ext cx="8382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5</a:t>
            </a:r>
            <a:endParaRPr lang="en-US" sz="1200" dirty="0"/>
          </a:p>
        </p:txBody>
      </p:sp>
      <p:sp>
        <p:nvSpPr>
          <p:cNvPr id="141" name="Oval 140"/>
          <p:cNvSpPr/>
          <p:nvPr/>
        </p:nvSpPr>
        <p:spPr>
          <a:xfrm>
            <a:off x="4450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4648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4831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5029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5212078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5410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5608322" y="4160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5791200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5989322" y="4160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ectangle 76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240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Q2. BIM Uses</a:t>
            </a:r>
            <a:endParaRPr lang="en-US" sz="4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92" name="TextBox 91"/>
          <p:cNvSpPr txBox="1"/>
          <p:nvPr/>
        </p:nvSpPr>
        <p:spPr>
          <a:xfrm>
            <a:off x="1676400" y="1524000"/>
            <a:ext cx="4648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i="1" dirty="0" smtClean="0"/>
              <a:t>Q2. BIM Uses</a:t>
            </a:r>
            <a:endParaRPr lang="en-US" sz="4000" i="1" dirty="0"/>
          </a:p>
        </p:txBody>
      </p:sp>
      <p:sp>
        <p:nvSpPr>
          <p:cNvPr id="12" name="Rectangle 11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34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34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34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34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03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03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1981200" y="1905000"/>
            <a:ext cx="2895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Existing Conditions Modeling</a:t>
            </a:r>
          </a:p>
          <a:p>
            <a:r>
              <a:rPr lang="en-US" sz="1600" dirty="0" smtClean="0"/>
              <a:t>  Programming</a:t>
            </a:r>
          </a:p>
          <a:p>
            <a:r>
              <a:rPr lang="en-US" sz="1600" dirty="0" smtClean="0"/>
              <a:t>  Site Selection</a:t>
            </a:r>
          </a:p>
          <a:p>
            <a:r>
              <a:rPr lang="en-US" sz="1600" dirty="0" smtClean="0"/>
              <a:t>  Preliminary Cost Estimation</a:t>
            </a:r>
          </a:p>
          <a:p>
            <a:r>
              <a:rPr lang="en-US" sz="1600" dirty="0" smtClean="0"/>
              <a:t>  Phase Planning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981200" y="3711476"/>
            <a:ext cx="3048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Site Analysis</a:t>
            </a:r>
          </a:p>
          <a:p>
            <a:r>
              <a:rPr lang="en-US" sz="1600" dirty="0" smtClean="0"/>
              <a:t>  Constructability Review</a:t>
            </a:r>
          </a:p>
          <a:p>
            <a:r>
              <a:rPr lang="en-US" sz="1600" dirty="0" smtClean="0"/>
              <a:t>  3D Design Coordination</a:t>
            </a:r>
          </a:p>
          <a:p>
            <a:r>
              <a:rPr lang="en-US" sz="1600" dirty="0" smtClean="0"/>
              <a:t>  Virtual Mock-ups</a:t>
            </a:r>
          </a:p>
          <a:p>
            <a:r>
              <a:rPr lang="en-US" sz="1600" dirty="0" smtClean="0"/>
              <a:t>  Code Checking</a:t>
            </a:r>
          </a:p>
          <a:p>
            <a:r>
              <a:rPr lang="en-US" sz="1600" dirty="0" smtClean="0"/>
              <a:t>  Engineering Analysis</a:t>
            </a:r>
          </a:p>
          <a:p>
            <a:r>
              <a:rPr lang="en-US" sz="1600" dirty="0" smtClean="0"/>
              <a:t>  Emergency Evacuation Planning</a:t>
            </a:r>
          </a:p>
          <a:p>
            <a:r>
              <a:rPr lang="en-US" sz="1600" dirty="0" smtClean="0"/>
              <a:t>  Security Validation</a:t>
            </a:r>
          </a:p>
          <a:p>
            <a:r>
              <a:rPr lang="en-US" sz="1600" dirty="0" smtClean="0"/>
              <a:t>  Sustainability (LEED) Evaluation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334000" y="1905000"/>
            <a:ext cx="27432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3D Coordination</a:t>
            </a:r>
          </a:p>
          <a:p>
            <a:r>
              <a:rPr lang="en-US" sz="1600" dirty="0" smtClean="0"/>
              <a:t>  Digital Fabrication</a:t>
            </a:r>
          </a:p>
          <a:p>
            <a:r>
              <a:rPr lang="en-US" sz="1600" dirty="0" smtClean="0"/>
              <a:t>  3D Control and Planning</a:t>
            </a:r>
          </a:p>
          <a:p>
            <a:r>
              <a:rPr lang="en-US" sz="1600" dirty="0" smtClean="0"/>
              <a:t>  3D System Design</a:t>
            </a:r>
          </a:p>
          <a:p>
            <a:r>
              <a:rPr lang="en-US" sz="1600" dirty="0" smtClean="0"/>
              <a:t>  Unit Price Estimation</a:t>
            </a:r>
          </a:p>
          <a:p>
            <a:r>
              <a:rPr lang="en-US" sz="1600" dirty="0" smtClean="0"/>
              <a:t>  4D Planning</a:t>
            </a:r>
          </a:p>
          <a:p>
            <a:r>
              <a:rPr lang="en-US" sz="1600" dirty="0" smtClean="0"/>
              <a:t>  Site Utilization Planning</a:t>
            </a:r>
            <a:endParaRPr lang="en-US" sz="1600" dirty="0"/>
          </a:p>
        </p:txBody>
      </p:sp>
      <p:sp>
        <p:nvSpPr>
          <p:cNvPr id="29" name="TextBox 28"/>
          <p:cNvSpPr txBox="1"/>
          <p:nvPr/>
        </p:nvSpPr>
        <p:spPr>
          <a:xfrm>
            <a:off x="5334000" y="3962400"/>
            <a:ext cx="35052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  Record Model</a:t>
            </a:r>
          </a:p>
          <a:p>
            <a:r>
              <a:rPr lang="en-US" sz="1600" dirty="0" smtClean="0"/>
              <a:t>  Asset Management</a:t>
            </a:r>
          </a:p>
          <a:p>
            <a:r>
              <a:rPr lang="en-US" sz="1600" dirty="0" smtClean="0"/>
              <a:t>  Space Management/Tracking</a:t>
            </a:r>
          </a:p>
          <a:p>
            <a:r>
              <a:rPr lang="en-US" sz="1600" dirty="0" smtClean="0"/>
              <a:t>  Disaster/Emergency Planning</a:t>
            </a:r>
          </a:p>
          <a:p>
            <a:r>
              <a:rPr lang="en-US" sz="1600" dirty="0" smtClean="0"/>
              <a:t>  Building Performance Analysis</a:t>
            </a:r>
          </a:p>
          <a:p>
            <a:r>
              <a:rPr lang="en-US" sz="1600" dirty="0" smtClean="0"/>
              <a:t>  Maintenance Cost Estimation</a:t>
            </a:r>
          </a:p>
          <a:p>
            <a:r>
              <a:rPr lang="en-US" sz="1600" dirty="0" smtClean="0"/>
              <a:t>  Building Maintenance Scheduling </a:t>
            </a:r>
          </a:p>
          <a:p>
            <a:r>
              <a:rPr lang="en-US" sz="1600" dirty="0" smtClean="0"/>
              <a:t>  Renovation Coordination</a:t>
            </a:r>
            <a:endParaRPr lang="en-US" sz="1600" dirty="0"/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  Please choose the BIM uses you would like to use on this project: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981200" y="2255523"/>
            <a:ext cx="106678" cy="106677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1981200" y="2484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981200" y="29718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18288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Planning</a:t>
            </a:r>
          </a:p>
        </p:txBody>
      </p:sp>
      <p:sp>
        <p:nvSpPr>
          <p:cNvPr id="24" name="Oval 23"/>
          <p:cNvSpPr/>
          <p:nvPr/>
        </p:nvSpPr>
        <p:spPr>
          <a:xfrm>
            <a:off x="1981200" y="38333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981200" y="40924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1981200" y="4321076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45496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828800" y="3418344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Design</a:t>
            </a:r>
          </a:p>
        </p:txBody>
      </p:sp>
      <p:sp>
        <p:nvSpPr>
          <p:cNvPr id="31" name="Oval 30"/>
          <p:cNvSpPr/>
          <p:nvPr/>
        </p:nvSpPr>
        <p:spPr>
          <a:xfrm>
            <a:off x="1981200" y="48239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50525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1981200" y="5281199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1981200" y="5540276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1981200" y="5814599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TextBox 42"/>
          <p:cNvSpPr txBox="1"/>
          <p:nvPr/>
        </p:nvSpPr>
        <p:spPr>
          <a:xfrm>
            <a:off x="5181600" y="1600200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Construction</a:t>
            </a:r>
          </a:p>
        </p:txBody>
      </p:sp>
      <p:sp>
        <p:nvSpPr>
          <p:cNvPr id="44" name="Oval 43"/>
          <p:cNvSpPr/>
          <p:nvPr/>
        </p:nvSpPr>
        <p:spPr>
          <a:xfrm>
            <a:off x="5334000" y="2026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Oval 44"/>
          <p:cNvSpPr/>
          <p:nvPr/>
        </p:nvSpPr>
        <p:spPr>
          <a:xfrm>
            <a:off x="5334000" y="2286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Oval 45"/>
          <p:cNvSpPr/>
          <p:nvPr/>
        </p:nvSpPr>
        <p:spPr>
          <a:xfrm>
            <a:off x="5334000" y="2514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/>
          <p:cNvSpPr/>
          <p:nvPr/>
        </p:nvSpPr>
        <p:spPr>
          <a:xfrm>
            <a:off x="5334000" y="2743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Oval 47"/>
          <p:cNvSpPr/>
          <p:nvPr/>
        </p:nvSpPr>
        <p:spPr>
          <a:xfrm>
            <a:off x="5334000" y="3017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Oval 48"/>
          <p:cNvSpPr/>
          <p:nvPr/>
        </p:nvSpPr>
        <p:spPr>
          <a:xfrm>
            <a:off x="5334000" y="3246123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Oval 49"/>
          <p:cNvSpPr/>
          <p:nvPr/>
        </p:nvSpPr>
        <p:spPr>
          <a:xfrm>
            <a:off x="5334000" y="35052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5181600" y="3669268"/>
            <a:ext cx="289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Operations</a:t>
            </a:r>
          </a:p>
        </p:txBody>
      </p:sp>
      <p:sp>
        <p:nvSpPr>
          <p:cNvPr id="52" name="Oval 51"/>
          <p:cNvSpPr/>
          <p:nvPr/>
        </p:nvSpPr>
        <p:spPr>
          <a:xfrm>
            <a:off x="5334000" y="4084323"/>
            <a:ext cx="106678" cy="106677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5334000" y="43434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Oval 53"/>
          <p:cNvSpPr/>
          <p:nvPr/>
        </p:nvSpPr>
        <p:spPr>
          <a:xfrm>
            <a:off x="5334000" y="45720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Oval 54"/>
          <p:cNvSpPr/>
          <p:nvPr/>
        </p:nvSpPr>
        <p:spPr>
          <a:xfrm>
            <a:off x="5334000" y="4800600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50749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5334000" y="53035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5334000" y="55321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/>
          <p:nvPr/>
        </p:nvSpPr>
        <p:spPr>
          <a:xfrm>
            <a:off x="5334000" y="5760723"/>
            <a:ext cx="106678" cy="106677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Rectangle 5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00"/>
                </a:solidFill>
              </a:rPr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>
                <a:solidFill>
                  <a:srgbClr val="0000FF"/>
                </a:solidFill>
              </a:rPr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  <p:sp>
        <p:nvSpPr>
          <p:cNvPr id="37" name="Left Arrow 36"/>
          <p:cNvSpPr/>
          <p:nvPr/>
        </p:nvSpPr>
        <p:spPr>
          <a:xfrm rot="2528922">
            <a:off x="4435316" y="3718531"/>
            <a:ext cx="234462" cy="137187"/>
          </a:xfrm>
          <a:prstGeom prst="lef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00"/>
                </a:solidFill>
              </a:rPr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>
                <a:solidFill>
                  <a:srgbClr val="0000FF"/>
                </a:solidFill>
              </a:rPr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  <p:sp>
        <p:nvSpPr>
          <p:cNvPr id="37" name="Left Arrow 36"/>
          <p:cNvSpPr/>
          <p:nvPr/>
        </p:nvSpPr>
        <p:spPr>
          <a:xfrm rot="2528922">
            <a:off x="4435316" y="3718531"/>
            <a:ext cx="234462" cy="137187"/>
          </a:xfrm>
          <a:prstGeom prst="lef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7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4" descr="bimex » 4D Planning.jpg"/>
          <p:cNvPicPr>
            <a:picLocks noChangeAspect="1"/>
          </p:cNvPicPr>
          <p:nvPr/>
        </p:nvPicPr>
        <p:blipFill>
          <a:blip r:embed="rId4"/>
          <a:srcRect t="-4444" b="20000"/>
          <a:stretch>
            <a:fillRect/>
          </a:stretch>
        </p:blipFill>
        <p:spPr>
          <a:xfrm>
            <a:off x="2017294" y="-152400"/>
            <a:ext cx="6136106" cy="6705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>
                <a:solidFill>
                  <a:srgbClr val="000000"/>
                </a:solidFill>
              </a:rPr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>
                <a:solidFill>
                  <a:srgbClr val="000000"/>
                </a:solidFill>
              </a:rPr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  <p:sp>
        <p:nvSpPr>
          <p:cNvPr id="30" name="Oval 29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635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34290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u="sng" dirty="0" smtClean="0"/>
              <a:t>Programming</a:t>
            </a:r>
          </a:p>
          <a:p>
            <a:endParaRPr lang="en-US" sz="1400" dirty="0" smtClean="0"/>
          </a:p>
          <a:p>
            <a:r>
              <a:rPr lang="en-US" b="1" u="sng" dirty="0" smtClean="0"/>
              <a:t>3D Design Coordination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Sustainability (LEED) Evaluation</a:t>
            </a:r>
          </a:p>
          <a:p>
            <a:endParaRPr lang="en-US" sz="1400" dirty="0" smtClean="0"/>
          </a:p>
          <a:p>
            <a:r>
              <a:rPr lang="en-US" b="1" u="sng" dirty="0" smtClean="0"/>
              <a:t>4D Planning</a:t>
            </a:r>
          </a:p>
          <a:p>
            <a:endParaRPr lang="en-US" sz="1400" dirty="0" smtClean="0"/>
          </a:p>
          <a:p>
            <a:r>
              <a:rPr lang="en-US" b="1" u="sng" dirty="0" smtClean="0"/>
              <a:t>Record Model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Q2.1  Have you any experience with the following BIM uses?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34" name="Picture 33" descr="BIMEX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35" name="Straight Connector 3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40" name="Rectangle 39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41" name="Rectangle 40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1981200" y="2209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2667000" y="22098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1981200" y="26670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2667000" y="26670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981200" y="31242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667000" y="31242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667000" y="36576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1981200" y="3657600"/>
            <a:ext cx="152400" cy="152400"/>
          </a:xfrm>
          <a:prstGeom prst="ellipse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1981200" y="4114800"/>
            <a:ext cx="152400" cy="152400"/>
          </a:xfrm>
          <a:prstGeom prst="ellipse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/>
          <p:cNvSpPr/>
          <p:nvPr/>
        </p:nvSpPr>
        <p:spPr>
          <a:xfrm>
            <a:off x="2667000" y="4114800"/>
            <a:ext cx="152400" cy="152400"/>
          </a:xfrm>
          <a:prstGeom prst="ellipse">
            <a:avLst/>
          </a:prstGeom>
          <a:solidFill>
            <a:srgbClr val="00000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1828800" y="1524000"/>
            <a:ext cx="6781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Specific BIM use definition can be access by clicking actual </a:t>
            </a:r>
            <a:r>
              <a:rPr lang="en-US" sz="1400" b="1" dirty="0" smtClean="0"/>
              <a:t>BIM use </a:t>
            </a:r>
            <a:r>
              <a:rPr lang="en-US" sz="1400" dirty="0" smtClean="0"/>
              <a:t>or clicking </a:t>
            </a:r>
            <a:r>
              <a:rPr lang="en-US" sz="1400" b="1" dirty="0" smtClean="0"/>
              <a:t>Guide</a:t>
            </a:r>
            <a:r>
              <a:rPr lang="en-US" sz="1400" dirty="0" smtClean="0"/>
              <a:t>.</a:t>
            </a:r>
            <a:endParaRPr lang="en-US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133600" y="2057400"/>
            <a:ext cx="32766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sz="1400" dirty="0" smtClean="0"/>
          </a:p>
          <a:p>
            <a:r>
              <a:rPr lang="en-US" dirty="0" smtClean="0"/>
              <a:t>Yes       No</a:t>
            </a:r>
          </a:p>
          <a:p>
            <a:endParaRPr lang="en-US" dirty="0" smtClean="0"/>
          </a:p>
        </p:txBody>
      </p:sp>
      <p:sp>
        <p:nvSpPr>
          <p:cNvPr id="25" name="Rectangle 2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  <a:solidFill>
            <a:schemeClr val="bg1">
              <a:lumMod val="50000"/>
              <a:alpha val="53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676400" y="1143000"/>
            <a:ext cx="6781800" cy="49530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676400" y="1143000"/>
            <a:ext cx="6781800" cy="38100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9525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676400" y="1143000"/>
            <a:ext cx="6781800" cy="369332"/>
          </a:xfrm>
          <a:prstGeom prst="rect">
            <a:avLst/>
          </a:prstGeom>
          <a:noFill/>
          <a:ln w="9525"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Q0.  Please provide the following project information: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905000" y="1752600"/>
            <a:ext cx="1828800" cy="41703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Project </a:t>
            </a:r>
            <a:r>
              <a:rPr lang="en-US" dirty="0"/>
              <a:t>N</a:t>
            </a:r>
            <a:r>
              <a:rPr lang="en-US" dirty="0" smtClean="0"/>
              <a:t>ame:</a:t>
            </a:r>
          </a:p>
          <a:p>
            <a:endParaRPr lang="en-US" sz="1100" dirty="0" smtClean="0"/>
          </a:p>
          <a:p>
            <a:r>
              <a:rPr lang="en-US" dirty="0" smtClean="0"/>
              <a:t>Project Number:</a:t>
            </a:r>
          </a:p>
          <a:p>
            <a:endParaRPr lang="en-US" sz="1100" dirty="0" smtClean="0"/>
          </a:p>
          <a:p>
            <a:r>
              <a:rPr lang="en-US" dirty="0" smtClean="0"/>
              <a:t>Project Leader:</a:t>
            </a:r>
          </a:p>
          <a:p>
            <a:endParaRPr lang="en-US" sz="1100" dirty="0"/>
          </a:p>
          <a:p>
            <a:r>
              <a:rPr lang="en-US" dirty="0" smtClean="0"/>
              <a:t>Project Location:</a:t>
            </a:r>
          </a:p>
          <a:p>
            <a:endParaRPr lang="en-US" sz="2000" dirty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Facility Type:</a:t>
            </a:r>
          </a:p>
          <a:p>
            <a:endParaRPr lang="en-US" sz="1100" dirty="0"/>
          </a:p>
          <a:p>
            <a:r>
              <a:rPr lang="en-US" dirty="0" smtClean="0"/>
              <a:t>Project Phase:</a:t>
            </a:r>
          </a:p>
          <a:p>
            <a:endParaRPr lang="en-US" sz="1300" dirty="0" smtClean="0"/>
          </a:p>
          <a:p>
            <a:r>
              <a:rPr lang="en-US" dirty="0" smtClean="0"/>
              <a:t>Delivery Method:</a:t>
            </a:r>
          </a:p>
          <a:p>
            <a:endParaRPr lang="en-US" sz="1300" dirty="0" smtClean="0"/>
          </a:p>
          <a:p>
            <a:r>
              <a:rPr lang="en-US" dirty="0" smtClean="0"/>
              <a:t>Contract Type: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3733800" y="22098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999.000 (01)</a:t>
            </a:r>
            <a:endParaRPr lang="en-US" sz="1600" dirty="0"/>
          </a:p>
        </p:txBody>
      </p:sp>
      <p:sp>
        <p:nvSpPr>
          <p:cNvPr id="18" name="Rectangle 17"/>
          <p:cNvSpPr/>
          <p:nvPr/>
        </p:nvSpPr>
        <p:spPr>
          <a:xfrm>
            <a:off x="3733800" y="26670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Jim </a:t>
            </a:r>
            <a:r>
              <a:rPr lang="en-US" sz="1600" dirty="0" err="1" smtClean="0"/>
              <a:t>McBIM</a:t>
            </a:r>
            <a:endParaRPr lang="en-US" sz="1600" dirty="0"/>
          </a:p>
        </p:txBody>
      </p:sp>
      <p:sp>
        <p:nvSpPr>
          <p:cNvPr id="19" name="Rectangle 18"/>
          <p:cNvSpPr/>
          <p:nvPr/>
        </p:nvSpPr>
        <p:spPr>
          <a:xfrm>
            <a:off x="3733800" y="31242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>
            <a:off x="3733800" y="3505200"/>
            <a:ext cx="2057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/>
          <p:cNvSpPr/>
          <p:nvPr/>
        </p:nvSpPr>
        <p:spPr>
          <a:xfrm>
            <a:off x="5867400" y="3505200"/>
            <a:ext cx="45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ectangle 38"/>
          <p:cNvSpPr/>
          <p:nvPr/>
        </p:nvSpPr>
        <p:spPr>
          <a:xfrm>
            <a:off x="3733800" y="45720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410200" y="50292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Down Arrow 40"/>
          <p:cNvSpPr/>
          <p:nvPr/>
        </p:nvSpPr>
        <p:spPr>
          <a:xfrm>
            <a:off x="5486400" y="51054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ectangle 51"/>
          <p:cNvSpPr/>
          <p:nvPr/>
        </p:nvSpPr>
        <p:spPr>
          <a:xfrm>
            <a:off x="3733800" y="41148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i="1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5410200" y="45720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Down Arrow 53"/>
          <p:cNvSpPr/>
          <p:nvPr/>
        </p:nvSpPr>
        <p:spPr>
          <a:xfrm>
            <a:off x="5486400" y="46482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6400800" y="3505200"/>
            <a:ext cx="1600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1" descr="BIM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005840" cy="838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25" name="Straight Connector 24"/>
          <p:cNvCxnSpPr/>
          <p:nvPr/>
        </p:nvCxnSpPr>
        <p:spPr>
          <a:xfrm>
            <a:off x="990600" y="838200"/>
            <a:ext cx="81534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rot="5400000">
            <a:off x="-2019300" y="3848100"/>
            <a:ext cx="6019800" cy="1588"/>
          </a:xfrm>
          <a:prstGeom prst="line">
            <a:avLst/>
          </a:prstGeom>
          <a:ln>
            <a:solidFill>
              <a:schemeClr val="tx2">
                <a:lumMod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44958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Guide</a:t>
            </a:r>
            <a:endParaRPr lang="en-US" dirty="0"/>
          </a:p>
        </p:txBody>
      </p:sp>
      <p:sp>
        <p:nvSpPr>
          <p:cNvPr id="35" name="Rectangle 34"/>
          <p:cNvSpPr/>
          <p:nvPr/>
        </p:nvSpPr>
        <p:spPr>
          <a:xfrm>
            <a:off x="73152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Continue</a:t>
            </a:r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1676400" y="6172200"/>
            <a:ext cx="11430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Back</a:t>
            </a:r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3733800" y="50292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5410200" y="54864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Down Arrow 28"/>
          <p:cNvSpPr/>
          <p:nvPr/>
        </p:nvSpPr>
        <p:spPr>
          <a:xfrm>
            <a:off x="5486400" y="55626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3733800" y="1752600"/>
            <a:ext cx="42672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1600" dirty="0" smtClean="0"/>
              <a:t>Building</a:t>
            </a:r>
            <a:endParaRPr lang="en-US" sz="1600" dirty="0"/>
          </a:p>
        </p:txBody>
      </p:sp>
      <p:sp>
        <p:nvSpPr>
          <p:cNvPr id="37" name="Rectangle 36"/>
          <p:cNvSpPr/>
          <p:nvPr/>
        </p:nvSpPr>
        <p:spPr>
          <a:xfrm>
            <a:off x="3733800" y="5486400"/>
            <a:ext cx="1676400" cy="304800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5410200" y="4114800"/>
            <a:ext cx="304800" cy="304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Down Arrow 42"/>
          <p:cNvSpPr/>
          <p:nvPr/>
        </p:nvSpPr>
        <p:spPr>
          <a:xfrm>
            <a:off x="5486400" y="4191000"/>
            <a:ext cx="152400" cy="152400"/>
          </a:xfrm>
          <a:prstGeom prst="downArrow">
            <a:avLst/>
          </a:prstGeom>
          <a:solidFill>
            <a:schemeClr val="tx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1654</TotalTime>
  <Words>3597</Words>
  <Application>Microsoft Office PowerPoint</Application>
  <PresentationFormat>On-screen Show (4:3)</PresentationFormat>
  <Paragraphs>1812</Paragraphs>
  <Slides>72</Slides>
  <Notes>52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72</vt:i4>
      </vt:variant>
    </vt:vector>
  </HeadingPairs>
  <TitlesOfParts>
    <vt:vector size="73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</vt:vector>
  </TitlesOfParts>
  <Company>The Pennsylvania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cmk264</dc:creator>
  <cp:lastModifiedBy>Windows User</cp:lastModifiedBy>
  <cp:revision>135</cp:revision>
  <dcterms:created xsi:type="dcterms:W3CDTF">2008-09-26T18:56:41Z</dcterms:created>
  <dcterms:modified xsi:type="dcterms:W3CDTF">2008-10-29T14:32:59Z</dcterms:modified>
</cp:coreProperties>
</file>